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2"/>
  </p:notesMasterIdLst>
  <p:sldIdLst>
    <p:sldId id="256" r:id="rId2"/>
    <p:sldId id="265" r:id="rId3"/>
    <p:sldId id="257" r:id="rId4"/>
    <p:sldId id="273" r:id="rId5"/>
    <p:sldId id="291" r:id="rId6"/>
    <p:sldId id="285" r:id="rId7"/>
    <p:sldId id="276" r:id="rId8"/>
    <p:sldId id="278" r:id="rId9"/>
    <p:sldId id="275" r:id="rId10"/>
    <p:sldId id="280" r:id="rId11"/>
    <p:sldId id="281" r:id="rId12"/>
    <p:sldId id="286" r:id="rId13"/>
    <p:sldId id="287" r:id="rId14"/>
    <p:sldId id="288" r:id="rId15"/>
    <p:sldId id="289" r:id="rId16"/>
    <p:sldId id="277" r:id="rId17"/>
    <p:sldId id="274" r:id="rId18"/>
    <p:sldId id="279" r:id="rId19"/>
    <p:sldId id="267" r:id="rId20"/>
    <p:sldId id="290"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a:srgbClr val="8BFFBF"/>
    <a:srgbClr val="AB57FF"/>
    <a:srgbClr val="FF8181"/>
    <a:srgbClr val="AE78D6"/>
    <a:srgbClr val="FFFF66"/>
    <a:srgbClr val="EE8E00"/>
    <a:srgbClr val="DE7400"/>
    <a:srgbClr val="4E863A"/>
    <a:srgbClr val="6BA4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542DB2-D9EA-4852-B79B-D46D4C813BB3}" v="29" dt="2019-10-15T20:16:02.6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8" autoAdjust="0"/>
    <p:restoredTop sz="55242" autoAdjust="0"/>
  </p:normalViewPr>
  <p:slideViewPr>
    <p:cSldViewPr>
      <p:cViewPr varScale="1">
        <p:scale>
          <a:sx n="33" d="100"/>
          <a:sy n="33" d="100"/>
        </p:scale>
        <p:origin x="1556" y="4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jpg>
</file>

<file path=ppt/media/image2.jpg>
</file>

<file path=ppt/media/image3.jp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5B8DFF-3B96-41A0-9B28-6E55A2E48E01}" type="datetimeFigureOut">
              <a:rPr lang="en-US" smtClean="0"/>
              <a:t>10/15/2019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6DAC6CA-E053-4EC7-B801-A64BBB9841B3}" type="slidenum">
              <a:rPr lang="en-US" smtClean="0"/>
              <a:t>‹#›</a:t>
            </a:fld>
            <a:endParaRPr lang="en-US"/>
          </a:p>
        </p:txBody>
      </p:sp>
    </p:spTree>
    <p:extLst>
      <p:ext uri="{BB962C8B-B14F-4D97-AF65-F5344CB8AC3E}">
        <p14:creationId xmlns:p14="http://schemas.microsoft.com/office/powerpoint/2010/main" val="29327176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go any further,</a:t>
            </a:r>
          </a:p>
          <a:p>
            <a:r>
              <a:rPr lang="en-US" dirty="0"/>
              <a:t>I have goodies for you spread around the tables</a:t>
            </a:r>
          </a:p>
          <a:p>
            <a:r>
              <a:rPr lang="en-US" dirty="0"/>
              <a:t>I also have 3 small prizes:</a:t>
            </a:r>
          </a:p>
          <a:p>
            <a:pPr marL="228600" indent="-228600">
              <a:buFont typeface="+mj-lt"/>
              <a:buAutoNum type="arabicPeriod"/>
            </a:pPr>
            <a:r>
              <a:rPr lang="en-US" dirty="0"/>
              <a:t>Have a volunteer read the next screen</a:t>
            </a:r>
          </a:p>
          <a:p>
            <a:pPr marL="228600" indent="-228600">
              <a:buFont typeface="+mj-lt"/>
              <a:buAutoNum type="arabicPeriod"/>
            </a:pPr>
            <a:r>
              <a:rPr lang="en-US" dirty="0"/>
              <a:t>Anyone who has useful information to contribute</a:t>
            </a:r>
          </a:p>
          <a:p>
            <a:pPr marL="228600" indent="-228600">
              <a:buFont typeface="+mj-lt"/>
              <a:buAutoNum type="arabicPeriod"/>
            </a:pPr>
            <a:r>
              <a:rPr lang="en-US" dirty="0"/>
              <a:t>The first person to ask a question (related to SSIS logging…)</a:t>
            </a:r>
          </a:p>
        </p:txBody>
      </p:sp>
      <p:sp>
        <p:nvSpPr>
          <p:cNvPr id="4" name="Slide Number Placeholder 3"/>
          <p:cNvSpPr>
            <a:spLocks noGrp="1"/>
          </p:cNvSpPr>
          <p:nvPr>
            <p:ph type="sldNum" sz="quarter" idx="5"/>
          </p:nvPr>
        </p:nvSpPr>
        <p:spPr/>
        <p:txBody>
          <a:bodyPr/>
          <a:lstStyle/>
          <a:p>
            <a:fld id="{D6DAC6CA-E053-4EC7-B801-A64BBB9841B3}" type="slidenum">
              <a:rPr lang="en-US" smtClean="0"/>
              <a:t>1</a:t>
            </a:fld>
            <a:endParaRPr lang="en-US"/>
          </a:p>
        </p:txBody>
      </p:sp>
    </p:spTree>
    <p:extLst>
      <p:ext uri="{BB962C8B-B14F-4D97-AF65-F5344CB8AC3E}">
        <p14:creationId xmlns:p14="http://schemas.microsoft.com/office/powerpoint/2010/main" val="17444754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650" lvl="1" indent="-171450">
              <a:buFont typeface="Arial" panose="020B0604020202020204" pitchFamily="34" charset="0"/>
              <a:buChar char="•"/>
            </a:pPr>
            <a:r>
              <a:rPr lang="en-US" dirty="0"/>
              <a:t>Disadvantages</a:t>
            </a:r>
          </a:p>
          <a:p>
            <a:pPr marL="1085850" lvl="2" indent="-171450">
              <a:buFont typeface="Arial" panose="020B0604020202020204" pitchFamily="34" charset="0"/>
              <a:buChar char="•"/>
            </a:pPr>
            <a:r>
              <a:rPr lang="en-US" dirty="0"/>
              <a:t>Could be more than you need which affects efficiency</a:t>
            </a:r>
          </a:p>
          <a:p>
            <a:pPr marL="1085850" lvl="2" indent="-171450">
              <a:buFont typeface="Arial" panose="020B0604020202020204" pitchFamily="34" charset="0"/>
              <a:buChar char="•"/>
            </a:pPr>
            <a:r>
              <a:rPr lang="en-US" dirty="0"/>
              <a:t># of rows is included as part of </a:t>
            </a:r>
            <a:r>
              <a:rPr lang="en-US" dirty="0" err="1"/>
              <a:t>event_messages</a:t>
            </a:r>
            <a:r>
              <a:rPr lang="en-US" dirty="0"/>
              <a:t>, but you have to find the row and parse it</a:t>
            </a:r>
          </a:p>
        </p:txBody>
      </p:sp>
      <p:sp>
        <p:nvSpPr>
          <p:cNvPr id="4" name="Slide Number Placeholder 3"/>
          <p:cNvSpPr>
            <a:spLocks noGrp="1"/>
          </p:cNvSpPr>
          <p:nvPr>
            <p:ph type="sldNum" sz="quarter" idx="5"/>
          </p:nvPr>
        </p:nvSpPr>
        <p:spPr/>
        <p:txBody>
          <a:bodyPr/>
          <a:lstStyle/>
          <a:p>
            <a:fld id="{D6DAC6CA-E053-4EC7-B801-A64BBB9841B3}" type="slidenum">
              <a:rPr lang="en-US" smtClean="0"/>
              <a:t>11</a:t>
            </a:fld>
            <a:endParaRPr lang="en-US"/>
          </a:p>
        </p:txBody>
      </p:sp>
    </p:spTree>
    <p:extLst>
      <p:ext uri="{BB962C8B-B14F-4D97-AF65-F5344CB8AC3E}">
        <p14:creationId xmlns:p14="http://schemas.microsoft.com/office/powerpoint/2010/main" val="31922704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650" lvl="1" indent="-171450">
              <a:buFont typeface="Arial" panose="020B0604020202020204" pitchFamily="34" charset="0"/>
              <a:buChar char="•"/>
            </a:pPr>
            <a:r>
              <a:rPr lang="en-US" dirty="0"/>
              <a:t>Intended for performance tuning</a:t>
            </a:r>
          </a:p>
          <a:p>
            <a:pPr marL="628650" lvl="1" indent="-171450">
              <a:buFont typeface="Arial" panose="020B0604020202020204" pitchFamily="34" charset="0"/>
              <a:buChar char="•"/>
            </a:pPr>
            <a:r>
              <a:rPr lang="en-US" dirty="0"/>
              <a:t>Note - Can be used in place of Basic to trim the overhead</a:t>
            </a:r>
          </a:p>
          <a:p>
            <a:pPr marL="628650" lvl="1"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D6DAC6CA-E053-4EC7-B801-A64BBB9841B3}" type="slidenum">
              <a:rPr lang="en-US" smtClean="0"/>
              <a:t>12</a:t>
            </a:fld>
            <a:endParaRPr lang="en-US"/>
          </a:p>
        </p:txBody>
      </p:sp>
    </p:spTree>
    <p:extLst>
      <p:ext uri="{BB962C8B-B14F-4D97-AF65-F5344CB8AC3E}">
        <p14:creationId xmlns:p14="http://schemas.microsoft.com/office/powerpoint/2010/main" val="31774363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a:p>
            <a:pPr marL="628650" lvl="1"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D6DAC6CA-E053-4EC7-B801-A64BBB9841B3}" type="slidenum">
              <a:rPr lang="en-US" smtClean="0"/>
              <a:t>13</a:t>
            </a:fld>
            <a:endParaRPr lang="en-US"/>
          </a:p>
        </p:txBody>
      </p:sp>
    </p:spTree>
    <p:extLst>
      <p:ext uri="{BB962C8B-B14F-4D97-AF65-F5344CB8AC3E}">
        <p14:creationId xmlns:p14="http://schemas.microsoft.com/office/powerpoint/2010/main" val="37868317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buFont typeface="Arial" panose="020B0604020202020204" pitchFamily="34" charset="0"/>
              <a:buNone/>
            </a:pPr>
            <a:r>
              <a:rPr lang="en-US" dirty="0"/>
              <a:t>Not much information available on this</a:t>
            </a:r>
          </a:p>
          <a:p>
            <a:pPr marL="457200" lvl="1" indent="0">
              <a:buFont typeface="Arial" panose="020B0604020202020204" pitchFamily="34" charset="0"/>
              <a:buNone/>
            </a:pPr>
            <a:r>
              <a:rPr lang="en-US" dirty="0"/>
              <a:t>Although it’s 2019 now, so I would have thought to see more information</a:t>
            </a:r>
          </a:p>
          <a:p>
            <a:pPr marL="457200" lvl="1" indent="0">
              <a:buFont typeface="Arial" panose="020B0604020202020204" pitchFamily="34" charset="0"/>
              <a:buNone/>
            </a:pPr>
            <a:r>
              <a:rPr lang="en-US" dirty="0"/>
              <a:t>**Here’s everything I could find by Microsoft on this topic</a:t>
            </a:r>
          </a:p>
          <a:p>
            <a:pPr marL="457200" lvl="1" indent="0">
              <a:buFont typeface="Arial" panose="020B0604020202020204" pitchFamily="34" charset="0"/>
              <a:buNone/>
            </a:pPr>
            <a:r>
              <a:rPr lang="en-US" dirty="0"/>
              <a:t>Until it’s better documented,</a:t>
            </a:r>
          </a:p>
          <a:p>
            <a:pPr marL="457200" lvl="1" indent="0">
              <a:buFont typeface="Arial" panose="020B0604020202020204" pitchFamily="34" charset="0"/>
              <a:buNone/>
            </a:pPr>
            <a:r>
              <a:rPr lang="en-US" dirty="0"/>
              <a:t>It’s better not to use this logging level</a:t>
            </a:r>
          </a:p>
        </p:txBody>
      </p:sp>
      <p:sp>
        <p:nvSpPr>
          <p:cNvPr id="4" name="Slide Number Placeholder 3"/>
          <p:cNvSpPr>
            <a:spLocks noGrp="1"/>
          </p:cNvSpPr>
          <p:nvPr>
            <p:ph type="sldNum" sz="quarter" idx="5"/>
          </p:nvPr>
        </p:nvSpPr>
        <p:spPr/>
        <p:txBody>
          <a:bodyPr/>
          <a:lstStyle/>
          <a:p>
            <a:fld id="{D6DAC6CA-E053-4EC7-B801-A64BBB9841B3}" type="slidenum">
              <a:rPr lang="en-US" smtClean="0"/>
              <a:t>14</a:t>
            </a:fld>
            <a:endParaRPr lang="en-US"/>
          </a:p>
        </p:txBody>
      </p:sp>
    </p:spTree>
    <p:extLst>
      <p:ext uri="{BB962C8B-B14F-4D97-AF65-F5344CB8AC3E}">
        <p14:creationId xmlns:p14="http://schemas.microsoft.com/office/powerpoint/2010/main" val="4882494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t>Advantage</a:t>
            </a:r>
          </a:p>
          <a:p>
            <a:pPr marL="628650" lvl="1" indent="-171450">
              <a:buFont typeface="Arial" panose="020B0604020202020204" pitchFamily="34" charset="0"/>
              <a:buChar char="•"/>
            </a:pPr>
            <a:r>
              <a:rPr lang="en-US" dirty="0"/>
              <a:t>Can store multiple custom levels on the server</a:t>
            </a:r>
          </a:p>
          <a:p>
            <a:pPr marL="171450" lvl="0" indent="-171450">
              <a:buFont typeface="Arial" panose="020B0604020202020204" pitchFamily="34" charset="0"/>
              <a:buChar char="•"/>
            </a:pPr>
            <a:r>
              <a:rPr lang="en-US" dirty="0"/>
              <a:t>Disadvantage</a:t>
            </a:r>
          </a:p>
          <a:p>
            <a:pPr marL="628650" lvl="1" indent="-171450">
              <a:buFont typeface="Arial" panose="020B0604020202020204" pitchFamily="34" charset="0"/>
              <a:buChar char="•"/>
            </a:pPr>
            <a:r>
              <a:rPr lang="en-US" dirty="0"/>
              <a:t>Originally server-wide support was not available</a:t>
            </a:r>
          </a:p>
          <a:p>
            <a:pPr marL="628650" lvl="1" indent="-171450">
              <a:buFont typeface="Arial" panose="020B0604020202020204" pitchFamily="34" charset="0"/>
              <a:buChar char="•"/>
            </a:pPr>
            <a:r>
              <a:rPr lang="en-US" dirty="0"/>
              <a:t>Not sure when it became available</a:t>
            </a:r>
          </a:p>
          <a:p>
            <a:pPr marL="628650" lvl="1" indent="-171450">
              <a:buFont typeface="Arial" panose="020B0604020202020204" pitchFamily="34" charset="0"/>
              <a:buChar char="•"/>
            </a:pPr>
            <a:r>
              <a:rPr lang="en-US" dirty="0"/>
              <a:t>Have to set individual package’s to the desired custom level</a:t>
            </a:r>
          </a:p>
          <a:p>
            <a:pPr marL="1085850" lvl="2" indent="-171450">
              <a:buFont typeface="Arial" panose="020B0604020202020204" pitchFamily="34" charset="0"/>
              <a:buChar char="•"/>
            </a:pPr>
            <a:r>
              <a:rPr lang="en-US" dirty="0"/>
              <a:t>Either when you manually execute </a:t>
            </a:r>
          </a:p>
          <a:p>
            <a:pPr marL="1085850" lvl="2" indent="-171450">
              <a:buFont typeface="Arial" panose="020B0604020202020204" pitchFamily="34" charset="0"/>
              <a:buChar char="•"/>
            </a:pPr>
            <a:r>
              <a:rPr lang="en-US" dirty="0"/>
              <a:t>or through SQL Agent</a:t>
            </a:r>
          </a:p>
        </p:txBody>
      </p:sp>
      <p:sp>
        <p:nvSpPr>
          <p:cNvPr id="4" name="Slide Number Placeholder 3"/>
          <p:cNvSpPr>
            <a:spLocks noGrp="1"/>
          </p:cNvSpPr>
          <p:nvPr>
            <p:ph type="sldNum" sz="quarter" idx="5"/>
          </p:nvPr>
        </p:nvSpPr>
        <p:spPr/>
        <p:txBody>
          <a:bodyPr/>
          <a:lstStyle/>
          <a:p>
            <a:fld id="{D6DAC6CA-E053-4EC7-B801-A64BBB9841B3}" type="slidenum">
              <a:rPr lang="en-US" smtClean="0"/>
              <a:t>15</a:t>
            </a:fld>
            <a:endParaRPr lang="en-US"/>
          </a:p>
        </p:txBody>
      </p:sp>
    </p:spTree>
    <p:extLst>
      <p:ext uri="{BB962C8B-B14F-4D97-AF65-F5344CB8AC3E}">
        <p14:creationId xmlns:p14="http://schemas.microsoft.com/office/powerpoint/2010/main" val="12440562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Show how to set server-wide level</a:t>
            </a:r>
          </a:p>
          <a:p>
            <a:pPr marL="171450" indent="-171450">
              <a:buFont typeface="Arial" panose="020B0604020202020204" pitchFamily="34" charset="0"/>
              <a:buChar char="•"/>
            </a:pPr>
            <a:r>
              <a:rPr lang="en-US" dirty="0"/>
              <a:t>Show how to set individual level</a:t>
            </a:r>
          </a:p>
          <a:p>
            <a:pPr marL="628650" lvl="1" indent="-171450">
              <a:buFont typeface="Arial" panose="020B0604020202020204" pitchFamily="34" charset="0"/>
              <a:buChar char="•"/>
            </a:pPr>
            <a:r>
              <a:rPr lang="en-US" dirty="0"/>
              <a:t>On Execution</a:t>
            </a:r>
          </a:p>
          <a:p>
            <a:pPr marL="628650" lvl="1" indent="-171450">
              <a:buFont typeface="Arial" panose="020B0604020202020204" pitchFamily="34" charset="0"/>
              <a:buChar char="•"/>
            </a:pPr>
            <a:r>
              <a:rPr lang="en-US" dirty="0"/>
              <a:t>Through SQL Agent</a:t>
            </a:r>
          </a:p>
          <a:p>
            <a:pPr marL="171450" lvl="0" indent="-171450">
              <a:buFont typeface="Arial" panose="020B0604020202020204" pitchFamily="34" charset="0"/>
              <a:buChar char="•"/>
            </a:pPr>
            <a:r>
              <a:rPr lang="en-US" dirty="0"/>
              <a:t>Show output in Execution reports</a:t>
            </a:r>
          </a:p>
          <a:p>
            <a:pPr marL="171450" lvl="0" indent="-171450">
              <a:buFont typeface="Arial" panose="020B0604020202020204" pitchFamily="34" charset="0"/>
              <a:buChar char="•"/>
            </a:pPr>
            <a:r>
              <a:rPr lang="en-US" dirty="0"/>
              <a:t>Show output in queries</a:t>
            </a:r>
          </a:p>
        </p:txBody>
      </p:sp>
      <p:sp>
        <p:nvSpPr>
          <p:cNvPr id="4" name="Slide Number Placeholder 3"/>
          <p:cNvSpPr>
            <a:spLocks noGrp="1"/>
          </p:cNvSpPr>
          <p:nvPr>
            <p:ph type="sldNum" sz="quarter" idx="5"/>
          </p:nvPr>
        </p:nvSpPr>
        <p:spPr/>
        <p:txBody>
          <a:bodyPr/>
          <a:lstStyle/>
          <a:p>
            <a:fld id="{307B17F9-3E82-4D06-BF03-62817CE2635F}" type="slidenum">
              <a:rPr lang="en-US" smtClean="0"/>
              <a:pPr/>
              <a:t>16</a:t>
            </a:fld>
            <a:endParaRPr lang="en-US"/>
          </a:p>
        </p:txBody>
      </p:sp>
    </p:spTree>
    <p:extLst>
      <p:ext uri="{BB962C8B-B14F-4D97-AF65-F5344CB8AC3E}">
        <p14:creationId xmlns:p14="http://schemas.microsoft.com/office/powerpoint/2010/main" val="1549905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DAC6CA-E053-4EC7-B801-A64BBB9841B3}" type="slidenum">
              <a:rPr lang="en-US" smtClean="0"/>
              <a:t>17</a:t>
            </a:fld>
            <a:endParaRPr lang="en-US"/>
          </a:p>
        </p:txBody>
      </p:sp>
    </p:spTree>
    <p:extLst>
      <p:ext uri="{BB962C8B-B14F-4D97-AF65-F5344CB8AC3E}">
        <p14:creationId xmlns:p14="http://schemas.microsoft.com/office/powerpoint/2010/main" val="42721791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307B17F9-3E82-4D06-BF03-62817CE2635F}" type="slidenum">
              <a:rPr lang="en-US" smtClean="0"/>
              <a:pPr/>
              <a:t>18</a:t>
            </a:fld>
            <a:endParaRPr lang="en-US"/>
          </a:p>
        </p:txBody>
      </p:sp>
    </p:spTree>
    <p:extLst>
      <p:ext uri="{BB962C8B-B14F-4D97-AF65-F5344CB8AC3E}">
        <p14:creationId xmlns:p14="http://schemas.microsoft.com/office/powerpoint/2010/main" val="21628138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DAC6CA-E053-4EC7-B801-A64BBB9841B3}" type="slidenum">
              <a:rPr lang="en-US" smtClean="0"/>
              <a:t>19</a:t>
            </a:fld>
            <a:endParaRPr lang="en-US"/>
          </a:p>
        </p:txBody>
      </p:sp>
    </p:spTree>
    <p:extLst>
      <p:ext uri="{BB962C8B-B14F-4D97-AF65-F5344CB8AC3E}">
        <p14:creationId xmlns:p14="http://schemas.microsoft.com/office/powerpoint/2010/main" val="2666077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Nod to the resources I used</a:t>
            </a:r>
          </a:p>
          <a:p>
            <a:r>
              <a:rPr lang="en-US" dirty="0"/>
              <a:t>Note I changed the PowerPoint template</a:t>
            </a:r>
          </a:p>
        </p:txBody>
      </p:sp>
      <p:sp>
        <p:nvSpPr>
          <p:cNvPr id="4" name="Slide Number Placeholder 3"/>
          <p:cNvSpPr>
            <a:spLocks noGrp="1"/>
          </p:cNvSpPr>
          <p:nvPr>
            <p:ph type="sldNum" sz="quarter" idx="5"/>
          </p:nvPr>
        </p:nvSpPr>
        <p:spPr/>
        <p:txBody>
          <a:bodyPr/>
          <a:lstStyle/>
          <a:p>
            <a:fld id="{D6DAC6CA-E053-4EC7-B801-A64BBB9841B3}" type="slidenum">
              <a:rPr lang="en-US" smtClean="0"/>
              <a:t>20</a:t>
            </a:fld>
            <a:endParaRPr lang="en-US"/>
          </a:p>
        </p:txBody>
      </p:sp>
    </p:spTree>
    <p:extLst>
      <p:ext uri="{BB962C8B-B14F-4D97-AF65-F5344CB8AC3E}">
        <p14:creationId xmlns:p14="http://schemas.microsoft.com/office/powerpoint/2010/main" val="3823623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little personal information first</a:t>
            </a:r>
          </a:p>
          <a:p>
            <a:r>
              <a:rPr lang="en-US" dirty="0"/>
              <a:t>Yes, I have 6 kids.  They’re getting all grown, so I have a little more free time than when they were younger</a:t>
            </a:r>
          </a:p>
          <a:p>
            <a:r>
              <a:rPr lang="en-US" dirty="0"/>
              <a:t>I love being outside and am using that passion to fuel improving my fitness so I can eventually hike the Appalachian trail.</a:t>
            </a:r>
          </a:p>
          <a:p>
            <a:endParaRPr lang="en-US" dirty="0"/>
          </a:p>
          <a:p>
            <a:r>
              <a:rPr lang="en-US" dirty="0"/>
              <a:t>Professionally,</a:t>
            </a:r>
          </a:p>
          <a:p>
            <a:r>
              <a:rPr lang="en-US" dirty="0"/>
              <a:t>I’ve been working in the IT field for over 20 years and with SQL Server for almost 15. </a:t>
            </a:r>
          </a:p>
          <a:p>
            <a:r>
              <a:rPr lang="en-US" dirty="0"/>
              <a:t>I was introduced to data warehousing in 2006 and fell in love.  I’ve been in the BI space ever since.</a:t>
            </a:r>
          </a:p>
          <a:p>
            <a:r>
              <a:rPr lang="en-US" dirty="0"/>
              <a:t>If you want to know more, just look me up on LinkedIn!</a:t>
            </a:r>
          </a:p>
        </p:txBody>
      </p:sp>
      <p:sp>
        <p:nvSpPr>
          <p:cNvPr id="4" name="Slide Number Placeholder 3"/>
          <p:cNvSpPr>
            <a:spLocks noGrp="1"/>
          </p:cNvSpPr>
          <p:nvPr>
            <p:ph type="sldNum" sz="quarter" idx="5"/>
          </p:nvPr>
        </p:nvSpPr>
        <p:spPr/>
        <p:txBody>
          <a:bodyPr/>
          <a:lstStyle/>
          <a:p>
            <a:fld id="{D6DAC6CA-E053-4EC7-B801-A64BBB9841B3}" type="slidenum">
              <a:rPr lang="en-US" smtClean="0"/>
              <a:t>3</a:t>
            </a:fld>
            <a:endParaRPr lang="en-US"/>
          </a:p>
        </p:txBody>
      </p:sp>
    </p:spTree>
    <p:extLst>
      <p:ext uri="{BB962C8B-B14F-4D97-AF65-F5344CB8AC3E}">
        <p14:creationId xmlns:p14="http://schemas.microsoft.com/office/powerpoint/2010/main" val="275625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we’ll go over the solution I created to demo various logging options.</a:t>
            </a:r>
          </a:p>
          <a:p>
            <a:r>
              <a:rPr lang="en-US" dirty="0"/>
              <a:t>What?!  Go over the demo first?</a:t>
            </a:r>
          </a:p>
          <a:p>
            <a:r>
              <a:rPr lang="en-US" dirty="0"/>
              <a:t>No, I won’t actually being doing the demo first, just giving you an overview of the solution I created.</a:t>
            </a:r>
          </a:p>
          <a:p>
            <a:r>
              <a:rPr lang="en-US" dirty="0"/>
              <a:t>Each of the </a:t>
            </a:r>
            <a:r>
              <a:rPr lang="en-US"/>
              <a:t>following sections will be followed </a:t>
            </a:r>
            <a:r>
              <a:rPr lang="en-US" dirty="0"/>
              <a:t>by a demo.</a:t>
            </a:r>
          </a:p>
          <a:p>
            <a:endParaRPr lang="en-US" dirty="0"/>
          </a:p>
          <a:p>
            <a:r>
              <a:rPr lang="en-US" dirty="0"/>
              <a:t>After reviewing the solution,</a:t>
            </a:r>
          </a:p>
          <a:p>
            <a:r>
              <a:rPr lang="en-US" dirty="0"/>
              <a:t>I’ll talk about 3 different options for logging.</a:t>
            </a:r>
          </a:p>
          <a:p>
            <a:r>
              <a:rPr lang="en-US" dirty="0"/>
              <a:t>Which one you should use depends on your specific situation.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logging providers in SSIS are by far the least helpful option,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Logging Levels are only available in SQL Server 2012 or above.</a:t>
            </a:r>
          </a:p>
          <a:p>
            <a:endParaRPr lang="en-US" dirty="0"/>
          </a:p>
          <a:p>
            <a:r>
              <a:rPr lang="en-US" dirty="0"/>
              <a:t>Logging Levels are much easier to implement because it’s done on the server</a:t>
            </a:r>
          </a:p>
          <a:p>
            <a:r>
              <a:rPr lang="en-US" dirty="0"/>
              <a:t>Instead of inside each SSIS package.</a:t>
            </a:r>
          </a:p>
          <a:p>
            <a:endParaRPr lang="en-US" dirty="0"/>
          </a:p>
          <a:p>
            <a:r>
              <a:rPr lang="en-US" dirty="0"/>
              <a:t>Lastly, custom logging provides you with complete flexibility</a:t>
            </a:r>
          </a:p>
          <a:p>
            <a:r>
              <a:rPr lang="en-US" dirty="0"/>
              <a:t>But at the cost of developing your own logging solution.</a:t>
            </a:r>
          </a:p>
        </p:txBody>
      </p:sp>
      <p:sp>
        <p:nvSpPr>
          <p:cNvPr id="4" name="Slide Number Placeholder 3"/>
          <p:cNvSpPr>
            <a:spLocks noGrp="1"/>
          </p:cNvSpPr>
          <p:nvPr>
            <p:ph type="sldNum" sz="quarter" idx="5"/>
          </p:nvPr>
        </p:nvSpPr>
        <p:spPr/>
        <p:txBody>
          <a:bodyPr/>
          <a:lstStyle/>
          <a:p>
            <a:fld id="{D6DAC6CA-E053-4EC7-B801-A64BBB9841B3}" type="slidenum">
              <a:rPr lang="en-US" smtClean="0"/>
              <a:t>4</a:t>
            </a:fld>
            <a:endParaRPr lang="en-US"/>
          </a:p>
        </p:txBody>
      </p:sp>
    </p:spTree>
    <p:extLst>
      <p:ext uri="{BB962C8B-B14F-4D97-AF65-F5344CB8AC3E}">
        <p14:creationId xmlns:p14="http://schemas.microsoft.com/office/powerpoint/2010/main" val="3995680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7B17F9-3E82-4D06-BF03-62817CE2635F}" type="slidenum">
              <a:rPr lang="en-US" smtClean="0"/>
              <a:pPr/>
              <a:t>5</a:t>
            </a:fld>
            <a:endParaRPr lang="en-US"/>
          </a:p>
        </p:txBody>
      </p:sp>
    </p:spTree>
    <p:extLst>
      <p:ext uri="{BB962C8B-B14F-4D97-AF65-F5344CB8AC3E}">
        <p14:creationId xmlns:p14="http://schemas.microsoft.com/office/powerpoint/2010/main" val="42247959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far as I know, SSIS Logging Providers have been around as long as SSIS has.</a:t>
            </a:r>
          </a:p>
          <a:p>
            <a:endParaRPr lang="en-US" dirty="0"/>
          </a:p>
          <a:p>
            <a:r>
              <a:rPr lang="en-US" dirty="0"/>
              <a:t>The only time I’d really recommend using logging providers would be </a:t>
            </a:r>
          </a:p>
          <a:p>
            <a:r>
              <a:rPr lang="en-US" dirty="0"/>
              <a:t>if you’re using SQL Server 2008 or earlier.</a:t>
            </a:r>
          </a:p>
        </p:txBody>
      </p:sp>
      <p:sp>
        <p:nvSpPr>
          <p:cNvPr id="4" name="Slide Number Placeholder 3"/>
          <p:cNvSpPr>
            <a:spLocks noGrp="1"/>
          </p:cNvSpPr>
          <p:nvPr>
            <p:ph type="sldNum" sz="quarter" idx="5"/>
          </p:nvPr>
        </p:nvSpPr>
        <p:spPr/>
        <p:txBody>
          <a:bodyPr/>
          <a:lstStyle/>
          <a:p>
            <a:fld id="{307B17F9-3E82-4D06-BF03-62817CE2635F}" type="slidenum">
              <a:rPr lang="en-US" smtClean="0"/>
              <a:pPr/>
              <a:t>6</a:t>
            </a:fld>
            <a:endParaRPr lang="en-US"/>
          </a:p>
        </p:txBody>
      </p:sp>
    </p:spTree>
    <p:extLst>
      <p:ext uri="{BB962C8B-B14F-4D97-AF65-F5344CB8AC3E}">
        <p14:creationId xmlns:p14="http://schemas.microsoft.com/office/powerpoint/2010/main" val="23153843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how to set this up in Visual Studio.</a:t>
            </a:r>
          </a:p>
          <a:p>
            <a:r>
              <a:rPr lang="en-US" dirty="0"/>
              <a:t>Show output in query</a:t>
            </a:r>
          </a:p>
        </p:txBody>
      </p:sp>
      <p:sp>
        <p:nvSpPr>
          <p:cNvPr id="4" name="Slide Number Placeholder 3"/>
          <p:cNvSpPr>
            <a:spLocks noGrp="1"/>
          </p:cNvSpPr>
          <p:nvPr>
            <p:ph type="sldNum" sz="quarter" idx="5"/>
          </p:nvPr>
        </p:nvSpPr>
        <p:spPr/>
        <p:txBody>
          <a:bodyPr/>
          <a:lstStyle/>
          <a:p>
            <a:fld id="{307B17F9-3E82-4D06-BF03-62817CE2635F}" type="slidenum">
              <a:rPr lang="en-US" smtClean="0"/>
              <a:pPr/>
              <a:t>7</a:t>
            </a:fld>
            <a:endParaRPr lang="en-US"/>
          </a:p>
        </p:txBody>
      </p:sp>
    </p:spTree>
    <p:extLst>
      <p:ext uri="{BB962C8B-B14F-4D97-AF65-F5344CB8AC3E}">
        <p14:creationId xmlns:p14="http://schemas.microsoft.com/office/powerpoint/2010/main" val="19014165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DAC6CA-E053-4EC7-B801-A64BBB9841B3}" type="slidenum">
              <a:rPr lang="en-US" smtClean="0"/>
              <a:t>8</a:t>
            </a:fld>
            <a:endParaRPr lang="en-US"/>
          </a:p>
        </p:txBody>
      </p:sp>
    </p:spTree>
    <p:extLst>
      <p:ext uri="{BB962C8B-B14F-4D97-AF65-F5344CB8AC3E}">
        <p14:creationId xmlns:p14="http://schemas.microsoft.com/office/powerpoint/2010/main" val="15529516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	</a:t>
            </a:r>
          </a:p>
        </p:txBody>
      </p:sp>
      <p:sp>
        <p:nvSpPr>
          <p:cNvPr id="4" name="Slide Number Placeholder 3"/>
          <p:cNvSpPr>
            <a:spLocks noGrp="1"/>
          </p:cNvSpPr>
          <p:nvPr>
            <p:ph type="sldNum" sz="quarter" idx="5"/>
          </p:nvPr>
        </p:nvSpPr>
        <p:spPr/>
        <p:txBody>
          <a:bodyPr/>
          <a:lstStyle/>
          <a:p>
            <a:fld id="{D6DAC6CA-E053-4EC7-B801-A64BBB9841B3}" type="slidenum">
              <a:rPr lang="en-US" smtClean="0"/>
              <a:t>9</a:t>
            </a:fld>
            <a:endParaRPr lang="en-US"/>
          </a:p>
        </p:txBody>
      </p:sp>
    </p:spTree>
    <p:extLst>
      <p:ext uri="{BB962C8B-B14F-4D97-AF65-F5344CB8AC3E}">
        <p14:creationId xmlns:p14="http://schemas.microsoft.com/office/powerpoint/2010/main" val="1178045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D6DAC6CA-E053-4EC7-B801-A64BBB9841B3}" type="slidenum">
              <a:rPr lang="en-US" smtClean="0"/>
              <a:t>10</a:t>
            </a:fld>
            <a:endParaRPr lang="en-US"/>
          </a:p>
        </p:txBody>
      </p:sp>
    </p:spTree>
    <p:extLst>
      <p:ext uri="{BB962C8B-B14F-4D97-AF65-F5344CB8AC3E}">
        <p14:creationId xmlns:p14="http://schemas.microsoft.com/office/powerpoint/2010/main" val="4280205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460500" y="2057400"/>
            <a:ext cx="6223000" cy="1066800"/>
          </a:xfrm>
        </p:spPr>
        <p:txBody>
          <a:bodyPr>
            <a:noAutofit/>
          </a:bodyPr>
          <a:lstStyle>
            <a:lvl1pPr algn="ctr">
              <a:defRPr sz="5400" baseline="0">
                <a:solidFill>
                  <a:schemeClr val="bg1"/>
                </a:solidFill>
              </a:defRPr>
            </a:lvl1pPr>
          </a:lstStyle>
          <a:p>
            <a:r>
              <a:rPr lang="en-US" dirty="0"/>
              <a:t>Your Master Title</a:t>
            </a:r>
          </a:p>
        </p:txBody>
      </p:sp>
      <p:sp>
        <p:nvSpPr>
          <p:cNvPr id="3" name="Subtitle 2"/>
          <p:cNvSpPr>
            <a:spLocks noGrp="1"/>
          </p:cNvSpPr>
          <p:nvPr>
            <p:ph type="subTitle" idx="1"/>
          </p:nvPr>
        </p:nvSpPr>
        <p:spPr>
          <a:xfrm>
            <a:off x="2095500" y="3124200"/>
            <a:ext cx="4953000" cy="914400"/>
          </a:xfrm>
        </p:spPr>
        <p:txBody>
          <a:bodyPr>
            <a:normAutofit/>
          </a:bodyPr>
          <a:lstStyle>
            <a:lvl1pPr marL="0" indent="0" algn="ctr">
              <a:buNone/>
              <a:defRPr sz="20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48130"/>
            <a:ext cx="8229600" cy="1143000"/>
          </a:xfrm>
        </p:spPr>
        <p:txBody>
          <a:bodyPr>
            <a:normAutofit/>
          </a:bodyPr>
          <a:lstStyle>
            <a:lvl1pPr algn="l">
              <a:defRPr sz="3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448965" y="1443835"/>
            <a:ext cx="8229600" cy="4525963"/>
          </a:xfrm>
        </p:spPr>
        <p:txBody>
          <a:bodyPr/>
          <a:lstStyle>
            <a:lvl1pPr>
              <a:defRPr sz="2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
        <p:nvSpPr>
          <p:cNvPr id="9" name="Title 1"/>
          <p:cNvSpPr>
            <a:spLocks noGrp="1"/>
          </p:cNvSpPr>
          <p:nvPr>
            <p:ph type="title"/>
          </p:nvPr>
        </p:nvSpPr>
        <p:spPr>
          <a:xfrm>
            <a:off x="922634" y="148130"/>
            <a:ext cx="7764165" cy="1143000"/>
          </a:xfrm>
        </p:spPr>
        <p:txBody>
          <a:bodyPr>
            <a:normAutofit/>
          </a:bodyPr>
          <a:lstStyle>
            <a:lvl1pPr algn="l">
              <a:defRPr sz="3600">
                <a:solidFill>
                  <a:schemeClr val="bg1"/>
                </a:solidFill>
              </a:defRPr>
            </a:lvl1pPr>
          </a:lstStyle>
          <a:p>
            <a:r>
              <a:rPr lang="en-US"/>
              <a:t>Click to edit Master title style</a:t>
            </a:r>
            <a:endParaRPr lang="en-US" dirty="0"/>
          </a:p>
        </p:txBody>
      </p:sp>
      <p:sp>
        <p:nvSpPr>
          <p:cNvPr id="10" name="Content Placeholder 2"/>
          <p:cNvSpPr>
            <a:spLocks noGrp="1"/>
          </p:cNvSpPr>
          <p:nvPr>
            <p:ph idx="1"/>
          </p:nvPr>
        </p:nvSpPr>
        <p:spPr>
          <a:xfrm>
            <a:off x="914399" y="1443835"/>
            <a:ext cx="7764165" cy="5261765"/>
          </a:xfrm>
        </p:spPr>
        <p:txBody>
          <a:bodyPr/>
          <a:lstStyle>
            <a:lvl1pPr>
              <a:defRPr sz="2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871787"/>
            <a:ext cx="7772400" cy="1362075"/>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722313" y="1371600"/>
            <a:ext cx="7772400" cy="1500187"/>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600200"/>
            <a:ext cx="4038600" cy="4525963"/>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148130"/>
            <a:ext cx="8229600" cy="1143000"/>
          </a:xfrm>
        </p:spPr>
        <p:txBody>
          <a:bodyPr>
            <a:normAutofit/>
          </a:bodyPr>
          <a:lstStyle>
            <a:lvl1pPr algn="l">
              <a:defRPr sz="360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1443835"/>
            <a:ext cx="4040188" cy="63976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073697"/>
            <a:ext cx="4040188" cy="3798583"/>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5" y="1443835"/>
            <a:ext cx="4041775" cy="63976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073697"/>
            <a:ext cx="4041775" cy="3798583"/>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10/15/2019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10/15/2019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p:titleStyle>
    <p:bodyStyle>
      <a:lvl1pPr marL="342900" indent="-342900" algn="l" defTabSz="914400" rtl="0" eaLnBrk="1" latinLnBrk="0" hangingPunct="1">
        <a:spcBef>
          <a:spcPct val="20000"/>
        </a:spcBef>
        <a:buFont typeface="Arial" pitchFamily="34" charset="0"/>
        <a:buChar char="•"/>
        <a:defRPr sz="2800" kern="1200">
          <a:solidFill>
            <a:schemeClr val="bg1"/>
          </a:solidFill>
          <a:latin typeface="Microsoft New Tai Lue" pitchFamily="34" charset="0"/>
          <a:ea typeface="+mn-ea"/>
          <a:cs typeface="Microsoft New Tai Lue" pitchFamily="34" charset="0"/>
        </a:defRPr>
      </a:lvl1pPr>
      <a:lvl2pPr marL="742950" indent="-285750" algn="l" defTabSz="914400" rtl="0" eaLnBrk="1" latinLnBrk="0" hangingPunct="1">
        <a:spcBef>
          <a:spcPct val="20000"/>
        </a:spcBef>
        <a:buFont typeface="Arial" pitchFamily="34" charset="0"/>
        <a:buChar char="–"/>
        <a:defRPr sz="2400" kern="1200">
          <a:solidFill>
            <a:schemeClr val="bg1"/>
          </a:solidFill>
          <a:latin typeface="Microsoft New Tai Lue" pitchFamily="34" charset="0"/>
          <a:ea typeface="+mn-ea"/>
          <a:cs typeface="Microsoft New Tai Lue" pitchFamily="34" charset="0"/>
        </a:defRPr>
      </a:lvl2pPr>
      <a:lvl3pPr marL="1143000" indent="-228600" algn="l" defTabSz="914400" rtl="0" eaLnBrk="1" latinLnBrk="0" hangingPunct="1">
        <a:spcBef>
          <a:spcPct val="20000"/>
        </a:spcBef>
        <a:buFont typeface="Arial" pitchFamily="34" charset="0"/>
        <a:buChar char="•"/>
        <a:defRPr sz="2000" kern="1200">
          <a:solidFill>
            <a:schemeClr val="bg1"/>
          </a:solidFill>
          <a:latin typeface="Microsoft New Tai Lue" pitchFamily="34" charset="0"/>
          <a:ea typeface="+mn-ea"/>
          <a:cs typeface="Microsoft New Tai Lue" pitchFamily="34" charset="0"/>
        </a:defRPr>
      </a:lvl3pPr>
      <a:lvl4pPr marL="16002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4pPr>
      <a:lvl5pPr marL="20574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hyperlink" Target="http://ppttemplate.net/?utm_source=ppt&amp;utm_medium=logo&amp;utm_term=ppt&amp;utm_content=NNNN&amp;utm_campaign=ppt" TargetMode="External"/><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hyperlink" Target="http://ppttemplate.net/?utm_source=ppt&amp;utm_medium=logo&amp;utm_term=ppt&amp;utm_content=NNNN&amp;utm_campaign=ppt"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152400"/>
            <a:ext cx="5638800" cy="4343400"/>
          </a:xfrm>
        </p:spPr>
        <p:txBody>
          <a:bodyPr/>
          <a:lstStyle/>
          <a:p>
            <a:r>
              <a:rPr lang="en-US" dirty="0"/>
              <a:t>Help Me</a:t>
            </a:r>
            <a:br>
              <a:rPr lang="en-US" dirty="0"/>
            </a:br>
            <a:r>
              <a:rPr lang="en-US" dirty="0"/>
              <a:t>SSIS Logging, You’re My </a:t>
            </a:r>
            <a:br>
              <a:rPr lang="en-US" dirty="0"/>
            </a:br>
            <a:r>
              <a:rPr lang="en-US" dirty="0"/>
              <a:t>Only Hope!</a:t>
            </a:r>
          </a:p>
        </p:txBody>
      </p:sp>
      <p:pic>
        <p:nvPicPr>
          <p:cNvPr id="4"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E8A14C7-D5D1-4D5A-83C1-16F12A1543CB}"/>
              </a:ext>
            </a:extLst>
          </p:cNvPr>
          <p:cNvSpPr txBox="1"/>
          <p:nvPr/>
        </p:nvSpPr>
        <p:spPr>
          <a:xfrm>
            <a:off x="762000" y="5257800"/>
            <a:ext cx="7627666" cy="646331"/>
          </a:xfrm>
          <a:prstGeom prst="rect">
            <a:avLst/>
          </a:prstGeom>
          <a:noFill/>
        </p:spPr>
        <p:txBody>
          <a:bodyPr wrap="none" rtlCol="0">
            <a:spAutoFit/>
          </a:bodyPr>
          <a:lstStyle/>
          <a:p>
            <a:r>
              <a:rPr lang="en-IE" sz="3600" dirty="0">
                <a:solidFill>
                  <a:srgbClr val="FFFF66"/>
                </a:solidFill>
                <a:latin typeface="Franklin Gothic Demi" pitchFamily="34" charset="0"/>
              </a:rPr>
              <a:t>Built-In and Custom Logging for SSIS</a:t>
            </a:r>
            <a:endParaRPr lang="en-US" sz="3600" dirty="0">
              <a:solidFill>
                <a:srgbClr val="FFFF66"/>
              </a:solidFill>
            </a:endParaRP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18" name="Content Placeholder 4">
            <a:extLst>
              <a:ext uri="{FF2B5EF4-FFF2-40B4-BE49-F238E27FC236}">
                <a16:creationId xmlns:a16="http://schemas.microsoft.com/office/drawing/2014/main" id="{94AEF230-2B78-4345-81BB-BDBFEB65D942}"/>
              </a:ext>
            </a:extLst>
          </p:cNvPr>
          <p:cNvSpPr>
            <a:spLocks noGrp="1"/>
          </p:cNvSpPr>
          <p:nvPr>
            <p:ph idx="1"/>
          </p:nvPr>
        </p:nvSpPr>
        <p:spPr>
          <a:xfrm>
            <a:off x="1752600" y="1447800"/>
            <a:ext cx="4391413" cy="4724400"/>
          </a:xfrm>
        </p:spPr>
        <p:txBody>
          <a:bodyPr>
            <a:normAutofit/>
          </a:bodyPr>
          <a:lstStyle/>
          <a:p>
            <a:pPr marL="457200" lvl="1" indent="0">
              <a:buNone/>
            </a:pPr>
            <a:r>
              <a:rPr lang="en-US" sz="3000" b="1" dirty="0">
                <a:solidFill>
                  <a:srgbClr val="002060"/>
                </a:solidFill>
                <a:highlight>
                  <a:srgbClr val="FFFF99"/>
                </a:highlight>
              </a:rPr>
              <a:t>Description</a:t>
            </a:r>
          </a:p>
          <a:p>
            <a:pPr marL="628650" lvl="1" indent="-171450"/>
            <a:r>
              <a:rPr lang="en-US" sz="3000" b="1" dirty="0"/>
              <a:t>No logging	</a:t>
            </a:r>
          </a:p>
          <a:p>
            <a:pPr marL="457200" lvl="1" indent="0">
              <a:buNone/>
            </a:pPr>
            <a:endParaRPr lang="en-US" sz="3000" b="1" dirty="0">
              <a:solidFill>
                <a:srgbClr val="002060"/>
              </a:solidFill>
              <a:highlight>
                <a:srgbClr val="FFFF99"/>
              </a:highlight>
            </a:endParaRPr>
          </a:p>
          <a:p>
            <a:pPr marL="457200" lvl="1" indent="0">
              <a:buNone/>
            </a:pPr>
            <a:r>
              <a:rPr lang="en-US" sz="3000" b="1" dirty="0">
                <a:solidFill>
                  <a:srgbClr val="002060"/>
                </a:solidFill>
                <a:highlight>
                  <a:srgbClr val="FFFF99"/>
                </a:highlight>
              </a:rPr>
              <a:t>Advantage</a:t>
            </a:r>
          </a:p>
          <a:p>
            <a:pPr marL="628650" lvl="1" indent="-171450"/>
            <a:r>
              <a:rPr lang="en-US" sz="3000" b="1" dirty="0"/>
              <a:t>High performance</a:t>
            </a:r>
          </a:p>
          <a:p>
            <a:pPr marL="457200" lvl="1" indent="0">
              <a:buNone/>
            </a:pPr>
            <a:endParaRPr lang="en-US" sz="3000" b="1" dirty="0">
              <a:solidFill>
                <a:srgbClr val="002060"/>
              </a:solidFill>
              <a:highlight>
                <a:srgbClr val="FFFF99"/>
              </a:highlight>
            </a:endParaRPr>
          </a:p>
          <a:p>
            <a:pPr marL="457200" lvl="1" indent="0">
              <a:buNone/>
            </a:pPr>
            <a:r>
              <a:rPr lang="en-US" sz="3000" b="1" dirty="0">
                <a:solidFill>
                  <a:srgbClr val="002060"/>
                </a:solidFill>
                <a:highlight>
                  <a:srgbClr val="FFFF99"/>
                </a:highlight>
              </a:rPr>
              <a:t>Disadvantage</a:t>
            </a:r>
          </a:p>
          <a:p>
            <a:pPr marL="628650" lvl="1" indent="-171450"/>
            <a:r>
              <a:rPr lang="en-US" sz="3000" b="1" dirty="0"/>
              <a:t>No logging</a:t>
            </a:r>
          </a:p>
        </p:txBody>
      </p:sp>
      <p:sp>
        <p:nvSpPr>
          <p:cNvPr id="22" name="Title 3">
            <a:extLst>
              <a:ext uri="{FF2B5EF4-FFF2-40B4-BE49-F238E27FC236}">
                <a16:creationId xmlns:a16="http://schemas.microsoft.com/office/drawing/2014/main" id="{AD045026-A59B-4E98-A8C2-5A8E3FB4A1F4}"/>
              </a:ext>
            </a:extLst>
          </p:cNvPr>
          <p:cNvSpPr txBox="1">
            <a:spLocks/>
          </p:cNvSpPr>
          <p:nvPr/>
        </p:nvSpPr>
        <p:spPr>
          <a:xfrm>
            <a:off x="1588603" y="0"/>
            <a:ext cx="5966794"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a:lstStyle>
          <a:p>
            <a:r>
              <a:rPr lang="en-US" sz="4400" dirty="0"/>
              <a:t>Logging Level - None</a:t>
            </a:r>
          </a:p>
        </p:txBody>
      </p:sp>
    </p:spTree>
    <p:extLst>
      <p:ext uri="{BB962C8B-B14F-4D97-AF65-F5344CB8AC3E}">
        <p14:creationId xmlns:p14="http://schemas.microsoft.com/office/powerpoint/2010/main" val="1108041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22" name="Title 3">
            <a:extLst>
              <a:ext uri="{FF2B5EF4-FFF2-40B4-BE49-F238E27FC236}">
                <a16:creationId xmlns:a16="http://schemas.microsoft.com/office/drawing/2014/main" id="{AD045026-A59B-4E98-A8C2-5A8E3FB4A1F4}"/>
              </a:ext>
            </a:extLst>
          </p:cNvPr>
          <p:cNvSpPr txBox="1">
            <a:spLocks/>
          </p:cNvSpPr>
          <p:nvPr/>
        </p:nvSpPr>
        <p:spPr>
          <a:xfrm>
            <a:off x="1708184" y="0"/>
            <a:ext cx="5727631"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a:lstStyle>
          <a:p>
            <a:r>
              <a:rPr lang="en-US" sz="4400" dirty="0"/>
              <a:t>Logging Level - Basic</a:t>
            </a:r>
          </a:p>
        </p:txBody>
      </p:sp>
      <p:sp>
        <p:nvSpPr>
          <p:cNvPr id="7" name="Content Placeholder 4">
            <a:extLst>
              <a:ext uri="{FF2B5EF4-FFF2-40B4-BE49-F238E27FC236}">
                <a16:creationId xmlns:a16="http://schemas.microsoft.com/office/drawing/2014/main" id="{E264BBA2-06D4-421A-82C4-7A9625E18CC5}"/>
              </a:ext>
            </a:extLst>
          </p:cNvPr>
          <p:cNvSpPr txBox="1">
            <a:spLocks/>
          </p:cNvSpPr>
          <p:nvPr/>
        </p:nvSpPr>
        <p:spPr>
          <a:xfrm>
            <a:off x="1295400" y="1261311"/>
            <a:ext cx="5384524" cy="5474857"/>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icrosoft New Tai Lue" pitchFamily="34" charset="0"/>
                <a:ea typeface="+mn-ea"/>
                <a:cs typeface="Microsoft New Tai Lue" pitchFamily="34" charset="0"/>
              </a:defRPr>
            </a:lvl1pPr>
            <a:lvl2pPr marL="742950" indent="-285750" algn="l" defTabSz="914400" rtl="0" eaLnBrk="1" latinLnBrk="0" hangingPunct="1">
              <a:spcBef>
                <a:spcPct val="20000"/>
              </a:spcBef>
              <a:buFont typeface="Arial" pitchFamily="34" charset="0"/>
              <a:buChar char="–"/>
              <a:defRPr sz="2400" kern="1200">
                <a:solidFill>
                  <a:schemeClr val="bg1"/>
                </a:solidFill>
                <a:latin typeface="Microsoft New Tai Lue" pitchFamily="34" charset="0"/>
                <a:ea typeface="+mn-ea"/>
                <a:cs typeface="Microsoft New Tai Lue" pitchFamily="34" charset="0"/>
              </a:defRPr>
            </a:lvl2pPr>
            <a:lvl3pPr marL="1143000" indent="-228600" algn="l" defTabSz="914400" rtl="0" eaLnBrk="1" latinLnBrk="0" hangingPunct="1">
              <a:spcBef>
                <a:spcPct val="20000"/>
              </a:spcBef>
              <a:buFont typeface="Arial" pitchFamily="34" charset="0"/>
              <a:buChar char="•"/>
              <a:defRPr sz="2000" kern="1200">
                <a:solidFill>
                  <a:schemeClr val="bg1"/>
                </a:solidFill>
                <a:latin typeface="Microsoft New Tai Lue" pitchFamily="34" charset="0"/>
                <a:ea typeface="+mn-ea"/>
                <a:cs typeface="Microsoft New Tai Lue" pitchFamily="34" charset="0"/>
              </a:defRPr>
            </a:lvl3pPr>
            <a:lvl4pPr marL="16002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4pPr>
            <a:lvl5pPr marL="20574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lvl="1" indent="0">
              <a:buFont typeface="Arial" pitchFamily="34" charset="0"/>
              <a:buNone/>
            </a:pPr>
            <a:endParaRPr lang="en-US" sz="1000" b="1" dirty="0"/>
          </a:p>
          <a:p>
            <a:pPr marL="857250" lvl="2" indent="0">
              <a:buNone/>
            </a:pPr>
            <a:r>
              <a:rPr lang="en-US" sz="3200" b="1" dirty="0">
                <a:solidFill>
                  <a:srgbClr val="002060"/>
                </a:solidFill>
                <a:highlight>
                  <a:srgbClr val="FFFF99"/>
                </a:highlight>
              </a:rPr>
              <a:t>Description</a:t>
            </a:r>
          </a:p>
          <a:p>
            <a:pPr marL="1028700" lvl="2" indent="-171450"/>
            <a:r>
              <a:rPr lang="en-US" sz="3200" b="1" dirty="0"/>
              <a:t>All events except diagnostic and custom</a:t>
            </a:r>
          </a:p>
          <a:p>
            <a:pPr marL="857250" lvl="2" indent="0">
              <a:buNone/>
            </a:pPr>
            <a:endParaRPr lang="en-US" sz="2400" b="1" dirty="0">
              <a:solidFill>
                <a:srgbClr val="002060"/>
              </a:solidFill>
              <a:highlight>
                <a:srgbClr val="FFFF99"/>
              </a:highlight>
            </a:endParaRPr>
          </a:p>
          <a:p>
            <a:pPr marL="857250" lvl="2" indent="0">
              <a:buNone/>
            </a:pPr>
            <a:r>
              <a:rPr lang="en-US" sz="3200" b="1" dirty="0">
                <a:solidFill>
                  <a:srgbClr val="002060"/>
                </a:solidFill>
                <a:highlight>
                  <a:srgbClr val="FFFF99"/>
                </a:highlight>
              </a:rPr>
              <a:t>Advantage</a:t>
            </a:r>
          </a:p>
          <a:p>
            <a:pPr marL="1028700" lvl="2" indent="-171450"/>
            <a:r>
              <a:rPr lang="en-US" sz="3000" b="1" dirty="0"/>
              <a:t>Logs a lot of info</a:t>
            </a:r>
          </a:p>
          <a:p>
            <a:pPr marL="857250" lvl="2" indent="0">
              <a:buNone/>
            </a:pPr>
            <a:endParaRPr lang="en-US" sz="2400" b="1" dirty="0">
              <a:solidFill>
                <a:srgbClr val="002060"/>
              </a:solidFill>
              <a:highlight>
                <a:srgbClr val="FFFF99"/>
              </a:highlight>
            </a:endParaRPr>
          </a:p>
          <a:p>
            <a:pPr marL="857250" lvl="2" indent="0">
              <a:buNone/>
            </a:pPr>
            <a:r>
              <a:rPr lang="en-US" sz="3200" b="1" dirty="0">
                <a:solidFill>
                  <a:srgbClr val="002060"/>
                </a:solidFill>
                <a:highlight>
                  <a:srgbClr val="FFFF99"/>
                </a:highlight>
              </a:rPr>
              <a:t>Disadvantage</a:t>
            </a:r>
          </a:p>
          <a:p>
            <a:pPr marL="1085850" lvl="2" indent="-171450"/>
            <a:r>
              <a:rPr lang="en-US" sz="3000" b="1" dirty="0"/>
              <a:t>Efficiency</a:t>
            </a:r>
          </a:p>
          <a:p>
            <a:pPr marL="1085850" lvl="2" indent="-171450"/>
            <a:r>
              <a:rPr lang="en-US" sz="3000" b="1" dirty="0"/>
              <a:t>Row count</a:t>
            </a:r>
          </a:p>
          <a:p>
            <a:pPr marL="857250" lvl="2" indent="0">
              <a:buNone/>
            </a:pPr>
            <a:endParaRPr lang="en-US" sz="2400" b="1" dirty="0">
              <a:solidFill>
                <a:srgbClr val="002060"/>
              </a:solidFill>
              <a:highlight>
                <a:srgbClr val="FFFF99"/>
              </a:highlight>
            </a:endParaRPr>
          </a:p>
          <a:p>
            <a:pPr marL="857250" lvl="2" indent="0">
              <a:buNone/>
            </a:pPr>
            <a:r>
              <a:rPr lang="en-US" sz="2800" b="1" dirty="0">
                <a:solidFill>
                  <a:srgbClr val="002060"/>
                </a:solidFill>
                <a:highlight>
                  <a:srgbClr val="FFFF99"/>
                </a:highlight>
              </a:rPr>
              <a:t>**Default level**</a:t>
            </a:r>
            <a:endParaRPr lang="en-US" sz="2400" b="1" dirty="0">
              <a:solidFill>
                <a:srgbClr val="002060"/>
              </a:solidFill>
              <a:highlight>
                <a:srgbClr val="FFFF99"/>
              </a:highlight>
            </a:endParaRPr>
          </a:p>
        </p:txBody>
      </p:sp>
    </p:spTree>
    <p:extLst>
      <p:ext uri="{BB962C8B-B14F-4D97-AF65-F5344CB8AC3E}">
        <p14:creationId xmlns:p14="http://schemas.microsoft.com/office/powerpoint/2010/main" val="3459801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22" name="Title 3">
            <a:extLst>
              <a:ext uri="{FF2B5EF4-FFF2-40B4-BE49-F238E27FC236}">
                <a16:creationId xmlns:a16="http://schemas.microsoft.com/office/drawing/2014/main" id="{AD045026-A59B-4E98-A8C2-5A8E3FB4A1F4}"/>
              </a:ext>
            </a:extLst>
          </p:cNvPr>
          <p:cNvSpPr txBox="1">
            <a:spLocks/>
          </p:cNvSpPr>
          <p:nvPr/>
        </p:nvSpPr>
        <p:spPr>
          <a:xfrm>
            <a:off x="609600" y="-32084"/>
            <a:ext cx="7924800"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a:lstStyle>
          <a:p>
            <a:r>
              <a:rPr lang="en-US" sz="4400" dirty="0"/>
              <a:t>Logging Level - Performance</a:t>
            </a:r>
          </a:p>
        </p:txBody>
      </p:sp>
      <p:sp>
        <p:nvSpPr>
          <p:cNvPr id="7" name="Content Placeholder 4">
            <a:extLst>
              <a:ext uri="{FF2B5EF4-FFF2-40B4-BE49-F238E27FC236}">
                <a16:creationId xmlns:a16="http://schemas.microsoft.com/office/drawing/2014/main" id="{E264BBA2-06D4-421A-82C4-7A9625E18CC5}"/>
              </a:ext>
            </a:extLst>
          </p:cNvPr>
          <p:cNvSpPr txBox="1">
            <a:spLocks/>
          </p:cNvSpPr>
          <p:nvPr/>
        </p:nvSpPr>
        <p:spPr>
          <a:xfrm>
            <a:off x="762000" y="1431757"/>
            <a:ext cx="6477000" cy="5288368"/>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icrosoft New Tai Lue" pitchFamily="34" charset="0"/>
                <a:ea typeface="+mn-ea"/>
                <a:cs typeface="Microsoft New Tai Lue" pitchFamily="34" charset="0"/>
              </a:defRPr>
            </a:lvl1pPr>
            <a:lvl2pPr marL="742950" indent="-285750" algn="l" defTabSz="914400" rtl="0" eaLnBrk="1" latinLnBrk="0" hangingPunct="1">
              <a:spcBef>
                <a:spcPct val="20000"/>
              </a:spcBef>
              <a:buFont typeface="Arial" pitchFamily="34" charset="0"/>
              <a:buChar char="–"/>
              <a:defRPr sz="2400" kern="1200">
                <a:solidFill>
                  <a:schemeClr val="bg1"/>
                </a:solidFill>
                <a:latin typeface="Microsoft New Tai Lue" pitchFamily="34" charset="0"/>
                <a:ea typeface="+mn-ea"/>
                <a:cs typeface="Microsoft New Tai Lue" pitchFamily="34" charset="0"/>
              </a:defRPr>
            </a:lvl2pPr>
            <a:lvl3pPr marL="1143000" indent="-228600" algn="l" defTabSz="914400" rtl="0" eaLnBrk="1" latinLnBrk="0" hangingPunct="1">
              <a:spcBef>
                <a:spcPct val="20000"/>
              </a:spcBef>
              <a:buFont typeface="Arial" pitchFamily="34" charset="0"/>
              <a:buChar char="•"/>
              <a:defRPr sz="2000" kern="1200">
                <a:solidFill>
                  <a:schemeClr val="bg1"/>
                </a:solidFill>
                <a:latin typeface="Microsoft New Tai Lue" pitchFamily="34" charset="0"/>
                <a:ea typeface="+mn-ea"/>
                <a:cs typeface="Microsoft New Tai Lue" pitchFamily="34" charset="0"/>
              </a:defRPr>
            </a:lvl3pPr>
            <a:lvl4pPr marL="16002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4pPr>
            <a:lvl5pPr marL="20574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lvl="1" indent="0">
              <a:buFont typeface="Arial" pitchFamily="34" charset="0"/>
              <a:buNone/>
            </a:pPr>
            <a:endParaRPr lang="en-US" sz="1000" b="1" dirty="0"/>
          </a:p>
          <a:p>
            <a:pPr marL="857250" lvl="2" indent="0">
              <a:buNone/>
            </a:pPr>
            <a:r>
              <a:rPr lang="en-US" sz="3200" b="1" dirty="0">
                <a:solidFill>
                  <a:srgbClr val="002060"/>
                </a:solidFill>
                <a:highlight>
                  <a:srgbClr val="FFFF99"/>
                </a:highlight>
              </a:rPr>
              <a:t>Description</a:t>
            </a:r>
          </a:p>
          <a:p>
            <a:pPr marL="1028700" lvl="2" indent="-171450"/>
            <a:r>
              <a:rPr lang="en-US" sz="3200" b="1" dirty="0"/>
              <a:t>Execution statistics, errors and warnings</a:t>
            </a:r>
          </a:p>
          <a:p>
            <a:pPr marL="857250" lvl="2" indent="0">
              <a:buNone/>
            </a:pPr>
            <a:endParaRPr lang="en-US" sz="2400" b="1" dirty="0">
              <a:solidFill>
                <a:srgbClr val="002060"/>
              </a:solidFill>
              <a:highlight>
                <a:srgbClr val="FFFF99"/>
              </a:highlight>
            </a:endParaRPr>
          </a:p>
          <a:p>
            <a:pPr marL="857250" lvl="2" indent="0">
              <a:buNone/>
            </a:pPr>
            <a:r>
              <a:rPr lang="en-US" sz="3200" b="1" dirty="0">
                <a:solidFill>
                  <a:srgbClr val="002060"/>
                </a:solidFill>
                <a:highlight>
                  <a:srgbClr val="FFFF99"/>
                </a:highlight>
              </a:rPr>
              <a:t>Advantage</a:t>
            </a:r>
          </a:p>
          <a:p>
            <a:pPr marL="1028700" lvl="2" indent="-171450"/>
            <a:r>
              <a:rPr lang="en-US" sz="3000" b="1" dirty="0"/>
              <a:t>Logs fewer events than Basic</a:t>
            </a:r>
          </a:p>
          <a:p>
            <a:pPr marL="1028700" lvl="2" indent="-171450"/>
            <a:r>
              <a:rPr lang="en-US" sz="3000" b="1" dirty="0"/>
              <a:t>Less overhead</a:t>
            </a:r>
          </a:p>
          <a:p>
            <a:pPr marL="857250" lvl="2" indent="0">
              <a:buNone/>
            </a:pPr>
            <a:endParaRPr lang="en-US" sz="2400" b="1" dirty="0">
              <a:solidFill>
                <a:srgbClr val="002060"/>
              </a:solidFill>
              <a:highlight>
                <a:srgbClr val="FFFF99"/>
              </a:highlight>
            </a:endParaRPr>
          </a:p>
          <a:p>
            <a:pPr marL="857250" lvl="2" indent="0">
              <a:buNone/>
            </a:pPr>
            <a:r>
              <a:rPr lang="en-US" sz="3200" b="1" dirty="0">
                <a:solidFill>
                  <a:srgbClr val="002060"/>
                </a:solidFill>
                <a:highlight>
                  <a:srgbClr val="FFFF99"/>
                </a:highlight>
              </a:rPr>
              <a:t>Disadvantage</a:t>
            </a:r>
          </a:p>
          <a:p>
            <a:pPr marL="1085850" lvl="2" indent="-171450"/>
            <a:r>
              <a:rPr lang="en-US" sz="3000" b="1" dirty="0"/>
              <a:t>Row count is not captured</a:t>
            </a:r>
          </a:p>
          <a:p>
            <a:pPr marL="1085850" lvl="2" indent="-171450"/>
            <a:r>
              <a:rPr lang="en-US" sz="3000" b="1" dirty="0"/>
              <a:t>May not be enough information</a:t>
            </a:r>
          </a:p>
          <a:p>
            <a:pPr marL="857250" lvl="2" indent="0">
              <a:buNone/>
            </a:pPr>
            <a:endParaRPr lang="en-US" sz="2400" b="1" dirty="0">
              <a:solidFill>
                <a:srgbClr val="002060"/>
              </a:solidFill>
              <a:highlight>
                <a:srgbClr val="FFFF99"/>
              </a:highlight>
            </a:endParaRPr>
          </a:p>
        </p:txBody>
      </p:sp>
    </p:spTree>
    <p:extLst>
      <p:ext uri="{BB962C8B-B14F-4D97-AF65-F5344CB8AC3E}">
        <p14:creationId xmlns:p14="http://schemas.microsoft.com/office/powerpoint/2010/main" val="34019456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67161BF-4814-4D64-ACDE-0B3E0D3198DD}"/>
              </a:ext>
            </a:extLst>
          </p:cNvPr>
          <p:cNvSpPr/>
          <p:nvPr/>
        </p:nvSpPr>
        <p:spPr>
          <a:xfrm>
            <a:off x="1828800" y="5664868"/>
            <a:ext cx="4953000" cy="891315"/>
          </a:xfrm>
          <a:prstGeom prst="rect">
            <a:avLst/>
          </a:prstGeom>
          <a:solidFill>
            <a:srgbClr val="FFFF99"/>
          </a:solidFill>
          <a:ln>
            <a:solidFill>
              <a:srgbClr val="FFFF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22" name="Title 3">
            <a:extLst>
              <a:ext uri="{FF2B5EF4-FFF2-40B4-BE49-F238E27FC236}">
                <a16:creationId xmlns:a16="http://schemas.microsoft.com/office/drawing/2014/main" id="{AD045026-A59B-4E98-A8C2-5A8E3FB4A1F4}"/>
              </a:ext>
            </a:extLst>
          </p:cNvPr>
          <p:cNvSpPr txBox="1">
            <a:spLocks/>
          </p:cNvSpPr>
          <p:nvPr/>
        </p:nvSpPr>
        <p:spPr>
          <a:xfrm>
            <a:off x="1311292" y="0"/>
            <a:ext cx="6521416"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a:lstStyle>
          <a:p>
            <a:r>
              <a:rPr lang="en-US" sz="4400" dirty="0"/>
              <a:t>Logging Level - Verbose</a:t>
            </a:r>
          </a:p>
        </p:txBody>
      </p:sp>
      <p:sp>
        <p:nvSpPr>
          <p:cNvPr id="7" name="Content Placeholder 4">
            <a:extLst>
              <a:ext uri="{FF2B5EF4-FFF2-40B4-BE49-F238E27FC236}">
                <a16:creationId xmlns:a16="http://schemas.microsoft.com/office/drawing/2014/main" id="{E264BBA2-06D4-421A-82C4-7A9625E18CC5}"/>
              </a:ext>
            </a:extLst>
          </p:cNvPr>
          <p:cNvSpPr txBox="1">
            <a:spLocks/>
          </p:cNvSpPr>
          <p:nvPr/>
        </p:nvSpPr>
        <p:spPr>
          <a:xfrm>
            <a:off x="1295400" y="1261311"/>
            <a:ext cx="5867400" cy="5474857"/>
          </a:xfrm>
          <a:prstGeom prst="rect">
            <a:avLst/>
          </a:prstGeom>
        </p:spPr>
        <p:txBody>
          <a:bodyPr vert="horz" lIns="91440" tIns="45720" rIns="91440" bIns="45720" rtlCol="0">
            <a:normAutofit fontScale="85000" lnSpcReduction="20000"/>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icrosoft New Tai Lue" pitchFamily="34" charset="0"/>
                <a:ea typeface="+mn-ea"/>
                <a:cs typeface="Microsoft New Tai Lue" pitchFamily="34" charset="0"/>
              </a:defRPr>
            </a:lvl1pPr>
            <a:lvl2pPr marL="742950" indent="-285750" algn="l" defTabSz="914400" rtl="0" eaLnBrk="1" latinLnBrk="0" hangingPunct="1">
              <a:spcBef>
                <a:spcPct val="20000"/>
              </a:spcBef>
              <a:buFont typeface="Arial" pitchFamily="34" charset="0"/>
              <a:buChar char="–"/>
              <a:defRPr sz="2400" kern="1200">
                <a:solidFill>
                  <a:schemeClr val="bg1"/>
                </a:solidFill>
                <a:latin typeface="Microsoft New Tai Lue" pitchFamily="34" charset="0"/>
                <a:ea typeface="+mn-ea"/>
                <a:cs typeface="Microsoft New Tai Lue" pitchFamily="34" charset="0"/>
              </a:defRPr>
            </a:lvl2pPr>
            <a:lvl3pPr marL="1143000" indent="-228600" algn="l" defTabSz="914400" rtl="0" eaLnBrk="1" latinLnBrk="0" hangingPunct="1">
              <a:spcBef>
                <a:spcPct val="20000"/>
              </a:spcBef>
              <a:buFont typeface="Arial" pitchFamily="34" charset="0"/>
              <a:buChar char="•"/>
              <a:defRPr sz="2000" kern="1200">
                <a:solidFill>
                  <a:schemeClr val="bg1"/>
                </a:solidFill>
                <a:latin typeface="Microsoft New Tai Lue" pitchFamily="34" charset="0"/>
                <a:ea typeface="+mn-ea"/>
                <a:cs typeface="Microsoft New Tai Lue" pitchFamily="34" charset="0"/>
              </a:defRPr>
            </a:lvl3pPr>
            <a:lvl4pPr marL="16002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4pPr>
            <a:lvl5pPr marL="20574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 indent="0">
              <a:buNone/>
            </a:pPr>
            <a:endParaRPr lang="en-US" sz="1400" b="1" dirty="0"/>
          </a:p>
          <a:p>
            <a:pPr marL="457200" lvl="1" indent="0">
              <a:buNone/>
            </a:pPr>
            <a:r>
              <a:rPr lang="en-US" sz="3500" b="1" dirty="0">
                <a:solidFill>
                  <a:srgbClr val="002060"/>
                </a:solidFill>
                <a:highlight>
                  <a:srgbClr val="FFFF99"/>
                </a:highlight>
              </a:rPr>
              <a:t>Description</a:t>
            </a:r>
          </a:p>
          <a:p>
            <a:pPr marL="628650" lvl="1" indent="-171450"/>
            <a:r>
              <a:rPr lang="en-US" sz="3300" b="1" dirty="0"/>
              <a:t>All events</a:t>
            </a:r>
          </a:p>
          <a:p>
            <a:pPr marL="457200" lvl="1" indent="0">
              <a:buNone/>
            </a:pPr>
            <a:endParaRPr lang="en-US" sz="2800" b="1" dirty="0">
              <a:solidFill>
                <a:srgbClr val="002060"/>
              </a:solidFill>
              <a:highlight>
                <a:srgbClr val="FFFF99"/>
              </a:highlight>
            </a:endParaRPr>
          </a:p>
          <a:p>
            <a:pPr marL="457200" lvl="1" indent="0">
              <a:buNone/>
            </a:pPr>
            <a:r>
              <a:rPr lang="en-US" sz="3500" b="1" dirty="0">
                <a:solidFill>
                  <a:srgbClr val="002060"/>
                </a:solidFill>
                <a:highlight>
                  <a:srgbClr val="FFFF99"/>
                </a:highlight>
              </a:rPr>
              <a:t>Advantage</a:t>
            </a:r>
          </a:p>
          <a:p>
            <a:pPr marL="628650" lvl="1" indent="-171450"/>
            <a:r>
              <a:rPr lang="en-US" sz="3300" b="1" dirty="0"/>
              <a:t>Very detailed</a:t>
            </a:r>
          </a:p>
          <a:p>
            <a:pPr marL="628650" lvl="1" indent="-171450"/>
            <a:r>
              <a:rPr lang="en-US" sz="3300" b="1" dirty="0"/>
              <a:t>Captures row count</a:t>
            </a:r>
          </a:p>
          <a:p>
            <a:pPr marL="457200" lvl="1" indent="0">
              <a:buNone/>
            </a:pPr>
            <a:endParaRPr lang="en-US" sz="2800" b="1" dirty="0">
              <a:solidFill>
                <a:srgbClr val="002060"/>
              </a:solidFill>
              <a:highlight>
                <a:srgbClr val="FFFF99"/>
              </a:highlight>
            </a:endParaRPr>
          </a:p>
          <a:p>
            <a:pPr marL="457200" lvl="1" indent="0">
              <a:buNone/>
            </a:pPr>
            <a:r>
              <a:rPr lang="en-US" sz="3500" b="1" dirty="0">
                <a:solidFill>
                  <a:srgbClr val="002060"/>
                </a:solidFill>
                <a:highlight>
                  <a:srgbClr val="FFFF99"/>
                </a:highlight>
              </a:rPr>
              <a:t>Disadvantage</a:t>
            </a:r>
          </a:p>
          <a:p>
            <a:pPr marL="685800" lvl="1" indent="-171450"/>
            <a:r>
              <a:rPr lang="en-US" sz="3300" b="1" dirty="0"/>
              <a:t>Lots of overhead</a:t>
            </a:r>
          </a:p>
          <a:p>
            <a:pPr marL="685800" lvl="1" indent="-171450"/>
            <a:endParaRPr lang="en-US" sz="3400" b="1" dirty="0"/>
          </a:p>
          <a:p>
            <a:pPr marL="514350" lvl="1" indent="0">
              <a:buNone/>
            </a:pPr>
            <a:r>
              <a:rPr lang="en-US" sz="3100" b="1" dirty="0">
                <a:solidFill>
                  <a:srgbClr val="002060"/>
                </a:solidFill>
              </a:rPr>
              <a:t>**Only use for troubleshooting</a:t>
            </a:r>
          </a:p>
          <a:p>
            <a:pPr marL="514350" lvl="1" indent="0">
              <a:buNone/>
            </a:pPr>
            <a:r>
              <a:rPr lang="en-US" sz="3100" b="1" dirty="0">
                <a:solidFill>
                  <a:srgbClr val="002060"/>
                </a:solidFill>
              </a:rPr>
              <a:t>	or fine-tuning**</a:t>
            </a:r>
            <a:r>
              <a:rPr lang="en-US" sz="3100" b="1" dirty="0">
                <a:solidFill>
                  <a:srgbClr val="002060"/>
                </a:solidFill>
                <a:highlight>
                  <a:srgbClr val="FFFF99"/>
                </a:highlight>
              </a:rPr>
              <a:t> 	</a:t>
            </a:r>
          </a:p>
          <a:p>
            <a:pPr marL="857250" lvl="2" indent="0">
              <a:buNone/>
            </a:pPr>
            <a:endParaRPr lang="en-US" sz="2400" b="1" dirty="0">
              <a:solidFill>
                <a:srgbClr val="002060"/>
              </a:solidFill>
              <a:highlight>
                <a:srgbClr val="FFFF99"/>
              </a:highlight>
            </a:endParaRPr>
          </a:p>
        </p:txBody>
      </p:sp>
    </p:spTree>
    <p:extLst>
      <p:ext uri="{BB962C8B-B14F-4D97-AF65-F5344CB8AC3E}">
        <p14:creationId xmlns:p14="http://schemas.microsoft.com/office/powerpoint/2010/main" val="9761990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22" name="Title 3">
            <a:extLst>
              <a:ext uri="{FF2B5EF4-FFF2-40B4-BE49-F238E27FC236}">
                <a16:creationId xmlns:a16="http://schemas.microsoft.com/office/drawing/2014/main" id="{AD045026-A59B-4E98-A8C2-5A8E3FB4A1F4}"/>
              </a:ext>
            </a:extLst>
          </p:cNvPr>
          <p:cNvSpPr txBox="1">
            <a:spLocks/>
          </p:cNvSpPr>
          <p:nvPr/>
        </p:nvSpPr>
        <p:spPr>
          <a:xfrm>
            <a:off x="240632" y="0"/>
            <a:ext cx="8915400"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a:lstStyle>
          <a:p>
            <a:r>
              <a:rPr lang="en-US" sz="4400" dirty="0"/>
              <a:t>Logging Level - Runtime Lineage</a:t>
            </a:r>
          </a:p>
        </p:txBody>
      </p:sp>
      <p:sp>
        <p:nvSpPr>
          <p:cNvPr id="8" name="Content Placeholder 4">
            <a:extLst>
              <a:ext uri="{FF2B5EF4-FFF2-40B4-BE49-F238E27FC236}">
                <a16:creationId xmlns:a16="http://schemas.microsoft.com/office/drawing/2014/main" id="{2FFF94B0-5455-4333-B170-58949A621FD1}"/>
              </a:ext>
            </a:extLst>
          </p:cNvPr>
          <p:cNvSpPr txBox="1">
            <a:spLocks/>
          </p:cNvSpPr>
          <p:nvPr/>
        </p:nvSpPr>
        <p:spPr>
          <a:xfrm>
            <a:off x="3657600" y="2359681"/>
            <a:ext cx="1828800" cy="3005889"/>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icrosoft New Tai Lue" pitchFamily="34" charset="0"/>
                <a:ea typeface="+mn-ea"/>
                <a:cs typeface="Microsoft New Tai Lue" pitchFamily="34" charset="0"/>
              </a:defRPr>
            </a:lvl1pPr>
            <a:lvl2pPr marL="742950" indent="-285750" algn="l" defTabSz="914400" rtl="0" eaLnBrk="1" latinLnBrk="0" hangingPunct="1">
              <a:spcBef>
                <a:spcPct val="20000"/>
              </a:spcBef>
              <a:buFont typeface="Arial" pitchFamily="34" charset="0"/>
              <a:buChar char="–"/>
              <a:defRPr sz="2400" kern="1200">
                <a:solidFill>
                  <a:schemeClr val="bg1"/>
                </a:solidFill>
                <a:latin typeface="Microsoft New Tai Lue" pitchFamily="34" charset="0"/>
                <a:ea typeface="+mn-ea"/>
                <a:cs typeface="Microsoft New Tai Lue" pitchFamily="34" charset="0"/>
              </a:defRPr>
            </a:lvl2pPr>
            <a:lvl3pPr marL="1143000" indent="-228600" algn="l" defTabSz="914400" rtl="0" eaLnBrk="1" latinLnBrk="0" hangingPunct="1">
              <a:spcBef>
                <a:spcPct val="20000"/>
              </a:spcBef>
              <a:buFont typeface="Arial" pitchFamily="34" charset="0"/>
              <a:buChar char="•"/>
              <a:defRPr sz="2000" kern="1200">
                <a:solidFill>
                  <a:schemeClr val="bg1"/>
                </a:solidFill>
                <a:latin typeface="Microsoft New Tai Lue" pitchFamily="34" charset="0"/>
                <a:ea typeface="+mn-ea"/>
                <a:cs typeface="Microsoft New Tai Lue" pitchFamily="34" charset="0"/>
              </a:defRPr>
            </a:lvl3pPr>
            <a:lvl4pPr marL="16002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4pPr>
            <a:lvl5pPr marL="20574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 indent="0">
              <a:buNone/>
            </a:pPr>
            <a:endParaRPr lang="en-US" sz="1400" b="1" dirty="0"/>
          </a:p>
          <a:p>
            <a:pPr marL="457200" lvl="1" indent="0">
              <a:buNone/>
            </a:pPr>
            <a:r>
              <a:rPr lang="en-US" sz="13800" b="1" dirty="0">
                <a:solidFill>
                  <a:srgbClr val="FFFF99"/>
                </a:solidFill>
              </a:rPr>
              <a:t>?</a:t>
            </a:r>
            <a:r>
              <a:rPr lang="en-US" sz="3100" b="1" dirty="0">
                <a:solidFill>
                  <a:srgbClr val="002060"/>
                </a:solidFill>
                <a:highlight>
                  <a:srgbClr val="FFFF99"/>
                </a:highlight>
              </a:rPr>
              <a:t>	</a:t>
            </a:r>
          </a:p>
          <a:p>
            <a:pPr marL="857250" lvl="2" indent="0">
              <a:buNone/>
            </a:pPr>
            <a:endParaRPr lang="en-US" sz="2400" b="1" dirty="0">
              <a:solidFill>
                <a:srgbClr val="002060"/>
              </a:solidFill>
              <a:highlight>
                <a:srgbClr val="FFFF99"/>
              </a:highlight>
            </a:endParaRPr>
          </a:p>
        </p:txBody>
      </p:sp>
      <p:sp>
        <p:nvSpPr>
          <p:cNvPr id="2" name="TextBox 1">
            <a:extLst>
              <a:ext uri="{FF2B5EF4-FFF2-40B4-BE49-F238E27FC236}">
                <a16:creationId xmlns:a16="http://schemas.microsoft.com/office/drawing/2014/main" id="{6474962C-00AE-4B4B-8D8B-EF8CBC104326}"/>
              </a:ext>
            </a:extLst>
          </p:cNvPr>
          <p:cNvSpPr txBox="1"/>
          <p:nvPr/>
        </p:nvSpPr>
        <p:spPr>
          <a:xfrm>
            <a:off x="1219200" y="1612500"/>
            <a:ext cx="6705600" cy="4524315"/>
          </a:xfrm>
          <a:prstGeom prst="rect">
            <a:avLst/>
          </a:prstGeom>
          <a:noFill/>
        </p:spPr>
        <p:txBody>
          <a:bodyPr wrap="square" rtlCol="0">
            <a:spAutoFit/>
          </a:bodyPr>
          <a:lstStyle/>
          <a:p>
            <a:r>
              <a:rPr lang="en-US" sz="3600" dirty="0">
                <a:solidFill>
                  <a:schemeClr val="bg1"/>
                </a:solidFill>
                <a:highlight>
                  <a:srgbClr val="000000"/>
                </a:highlight>
              </a:rPr>
              <a:t>Collects the data required to track lineage information in the data flow. You can parse this lineage information to map the lineage relationship between tasks. ISVs and developers can build custom lineage mapping tools with this information.</a:t>
            </a:r>
          </a:p>
        </p:txBody>
      </p:sp>
      <p:sp>
        <p:nvSpPr>
          <p:cNvPr id="3" name="Multiplication Sign 2">
            <a:extLst>
              <a:ext uri="{FF2B5EF4-FFF2-40B4-BE49-F238E27FC236}">
                <a16:creationId xmlns:a16="http://schemas.microsoft.com/office/drawing/2014/main" id="{202200A5-8600-4B8B-95CF-F3A5189E797C}"/>
              </a:ext>
            </a:extLst>
          </p:cNvPr>
          <p:cNvSpPr/>
          <p:nvPr/>
        </p:nvSpPr>
        <p:spPr>
          <a:xfrm>
            <a:off x="240632" y="914400"/>
            <a:ext cx="8369968" cy="5691915"/>
          </a:xfrm>
          <a:prstGeom prst="mathMultiply">
            <a:avLst/>
          </a:prstGeom>
          <a:solidFill>
            <a:srgbClr val="FF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2320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22" name="Title 3">
            <a:extLst>
              <a:ext uri="{FF2B5EF4-FFF2-40B4-BE49-F238E27FC236}">
                <a16:creationId xmlns:a16="http://schemas.microsoft.com/office/drawing/2014/main" id="{AD045026-A59B-4E98-A8C2-5A8E3FB4A1F4}"/>
              </a:ext>
            </a:extLst>
          </p:cNvPr>
          <p:cNvSpPr txBox="1">
            <a:spLocks/>
          </p:cNvSpPr>
          <p:nvPr/>
        </p:nvSpPr>
        <p:spPr>
          <a:xfrm>
            <a:off x="1273192" y="0"/>
            <a:ext cx="6597616"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a:lstStyle>
          <a:p>
            <a:r>
              <a:rPr lang="en-US" sz="4400" dirty="0"/>
              <a:t>Logging Level - Custom</a:t>
            </a:r>
          </a:p>
        </p:txBody>
      </p:sp>
      <p:sp>
        <p:nvSpPr>
          <p:cNvPr id="7" name="Content Placeholder 4">
            <a:extLst>
              <a:ext uri="{FF2B5EF4-FFF2-40B4-BE49-F238E27FC236}">
                <a16:creationId xmlns:a16="http://schemas.microsoft.com/office/drawing/2014/main" id="{E264BBA2-06D4-421A-82C4-7A9625E18CC5}"/>
              </a:ext>
            </a:extLst>
          </p:cNvPr>
          <p:cNvSpPr txBox="1">
            <a:spLocks/>
          </p:cNvSpPr>
          <p:nvPr/>
        </p:nvSpPr>
        <p:spPr>
          <a:xfrm>
            <a:off x="1219200" y="1295400"/>
            <a:ext cx="6096000" cy="5791200"/>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icrosoft New Tai Lue" pitchFamily="34" charset="0"/>
                <a:ea typeface="+mn-ea"/>
                <a:cs typeface="Microsoft New Tai Lue" pitchFamily="34" charset="0"/>
              </a:defRPr>
            </a:lvl1pPr>
            <a:lvl2pPr marL="742950" indent="-285750" algn="l" defTabSz="914400" rtl="0" eaLnBrk="1" latinLnBrk="0" hangingPunct="1">
              <a:spcBef>
                <a:spcPct val="20000"/>
              </a:spcBef>
              <a:buFont typeface="Arial" pitchFamily="34" charset="0"/>
              <a:buChar char="–"/>
              <a:defRPr sz="2400" kern="1200">
                <a:solidFill>
                  <a:schemeClr val="bg1"/>
                </a:solidFill>
                <a:latin typeface="Microsoft New Tai Lue" pitchFamily="34" charset="0"/>
                <a:ea typeface="+mn-ea"/>
                <a:cs typeface="Microsoft New Tai Lue" pitchFamily="34" charset="0"/>
              </a:defRPr>
            </a:lvl2pPr>
            <a:lvl3pPr marL="1143000" indent="-228600" algn="l" defTabSz="914400" rtl="0" eaLnBrk="1" latinLnBrk="0" hangingPunct="1">
              <a:spcBef>
                <a:spcPct val="20000"/>
              </a:spcBef>
              <a:buFont typeface="Arial" pitchFamily="34" charset="0"/>
              <a:buChar char="•"/>
              <a:defRPr sz="2000" kern="1200">
                <a:solidFill>
                  <a:schemeClr val="bg1"/>
                </a:solidFill>
                <a:latin typeface="Microsoft New Tai Lue" pitchFamily="34" charset="0"/>
                <a:ea typeface="+mn-ea"/>
                <a:cs typeface="Microsoft New Tai Lue" pitchFamily="34" charset="0"/>
              </a:defRPr>
            </a:lvl3pPr>
            <a:lvl4pPr marL="16002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4pPr>
            <a:lvl5pPr marL="20574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lvl="1" indent="0">
              <a:buFont typeface="Arial" pitchFamily="34" charset="0"/>
              <a:buNone/>
            </a:pPr>
            <a:endParaRPr lang="en-US" sz="1000" b="1" dirty="0"/>
          </a:p>
          <a:p>
            <a:pPr marL="857250" lvl="2" indent="0">
              <a:buNone/>
            </a:pPr>
            <a:r>
              <a:rPr lang="en-US" sz="3200" b="1" dirty="0">
                <a:solidFill>
                  <a:srgbClr val="002060"/>
                </a:solidFill>
                <a:highlight>
                  <a:srgbClr val="FFFF99"/>
                </a:highlight>
              </a:rPr>
              <a:t>Description</a:t>
            </a:r>
          </a:p>
          <a:p>
            <a:pPr marL="1028700" lvl="2" indent="-171450"/>
            <a:r>
              <a:rPr lang="en-US" sz="3000" b="1" dirty="0"/>
              <a:t>Similar options as when you set up logging providers</a:t>
            </a:r>
          </a:p>
          <a:p>
            <a:pPr marL="857250" lvl="2" indent="0">
              <a:buNone/>
            </a:pPr>
            <a:endParaRPr lang="en-US" sz="2400" b="1" dirty="0">
              <a:solidFill>
                <a:srgbClr val="002060"/>
              </a:solidFill>
              <a:highlight>
                <a:srgbClr val="FFFF99"/>
              </a:highlight>
            </a:endParaRPr>
          </a:p>
          <a:p>
            <a:pPr marL="857250" lvl="2" indent="0">
              <a:buNone/>
            </a:pPr>
            <a:r>
              <a:rPr lang="en-US" sz="3200" b="1" dirty="0">
                <a:solidFill>
                  <a:srgbClr val="002060"/>
                </a:solidFill>
                <a:highlight>
                  <a:srgbClr val="FFFF99"/>
                </a:highlight>
              </a:rPr>
              <a:t>Advantage</a:t>
            </a:r>
          </a:p>
          <a:p>
            <a:pPr marL="1028700" lvl="2" indent="-171450"/>
            <a:r>
              <a:rPr lang="en-US" sz="3000" b="1" dirty="0"/>
              <a:t>Flexibility</a:t>
            </a:r>
          </a:p>
          <a:p>
            <a:pPr marL="1028700" lvl="2" indent="-171450"/>
            <a:r>
              <a:rPr lang="en-US" sz="3000" b="1" dirty="0"/>
              <a:t>Can capture row count</a:t>
            </a:r>
          </a:p>
          <a:p>
            <a:pPr marL="857250" lvl="2" indent="0">
              <a:buNone/>
            </a:pPr>
            <a:endParaRPr lang="en-US" sz="2400" b="1" dirty="0">
              <a:solidFill>
                <a:srgbClr val="002060"/>
              </a:solidFill>
              <a:highlight>
                <a:srgbClr val="FFFF99"/>
              </a:highlight>
            </a:endParaRPr>
          </a:p>
          <a:p>
            <a:pPr marL="857250" lvl="2" indent="0">
              <a:buNone/>
            </a:pPr>
            <a:r>
              <a:rPr lang="en-US" sz="3200" b="1" dirty="0">
                <a:solidFill>
                  <a:srgbClr val="002060"/>
                </a:solidFill>
                <a:highlight>
                  <a:srgbClr val="FFFF99"/>
                </a:highlight>
              </a:rPr>
              <a:t>Disadvantage</a:t>
            </a:r>
          </a:p>
          <a:p>
            <a:pPr marL="1085850" lvl="2" indent="-171450"/>
            <a:r>
              <a:rPr lang="en-US" sz="3000" b="1" dirty="0"/>
              <a:t>Server-wide may not be an option</a:t>
            </a:r>
          </a:p>
          <a:p>
            <a:pPr marL="1085850" lvl="2" indent="-171450"/>
            <a:r>
              <a:rPr lang="en-US" sz="3000" b="1" dirty="0"/>
              <a:t>May still not be enough information</a:t>
            </a:r>
          </a:p>
        </p:txBody>
      </p:sp>
    </p:spTree>
    <p:extLst>
      <p:ext uri="{BB962C8B-B14F-4D97-AF65-F5344CB8AC3E}">
        <p14:creationId xmlns:p14="http://schemas.microsoft.com/office/powerpoint/2010/main" val="3348169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EAF125C-9D68-47F8-AFB3-6CFE446F8359}"/>
              </a:ext>
            </a:extLst>
          </p:cNvPr>
          <p:cNvSpPr>
            <a:spLocks noGrp="1"/>
          </p:cNvSpPr>
          <p:nvPr>
            <p:ph sz="half" idx="1"/>
          </p:nvPr>
        </p:nvSpPr>
        <p:spPr>
          <a:xfrm>
            <a:off x="1143000" y="2362200"/>
            <a:ext cx="7162800" cy="3657600"/>
          </a:xfrm>
        </p:spPr>
        <p:txBody>
          <a:bodyPr>
            <a:normAutofit/>
          </a:bodyPr>
          <a:lstStyle/>
          <a:p>
            <a:pPr marL="0" indent="0" algn="ctr">
              <a:buNone/>
            </a:pPr>
            <a:r>
              <a:rPr lang="en-US" sz="7200" dirty="0"/>
              <a:t>SSIS Logging Levels Demo</a:t>
            </a:r>
          </a:p>
        </p:txBody>
      </p:sp>
    </p:spTree>
    <p:extLst>
      <p:ext uri="{BB962C8B-B14F-4D97-AF65-F5344CB8AC3E}">
        <p14:creationId xmlns:p14="http://schemas.microsoft.com/office/powerpoint/2010/main" val="39666033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22" name="Title 3">
            <a:extLst>
              <a:ext uri="{FF2B5EF4-FFF2-40B4-BE49-F238E27FC236}">
                <a16:creationId xmlns:a16="http://schemas.microsoft.com/office/drawing/2014/main" id="{AD045026-A59B-4E98-A8C2-5A8E3FB4A1F4}"/>
              </a:ext>
            </a:extLst>
          </p:cNvPr>
          <p:cNvSpPr txBox="1">
            <a:spLocks/>
          </p:cNvSpPr>
          <p:nvPr/>
        </p:nvSpPr>
        <p:spPr>
          <a:xfrm>
            <a:off x="914399" y="110335"/>
            <a:ext cx="5943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a:lstStyle>
          <a:p>
            <a:r>
              <a:rPr lang="en-US" sz="4400" dirty="0"/>
              <a:t>SSIS Custom Logging</a:t>
            </a:r>
          </a:p>
        </p:txBody>
      </p:sp>
      <p:sp>
        <p:nvSpPr>
          <p:cNvPr id="7" name="Content Placeholder 4">
            <a:extLst>
              <a:ext uri="{FF2B5EF4-FFF2-40B4-BE49-F238E27FC236}">
                <a16:creationId xmlns:a16="http://schemas.microsoft.com/office/drawing/2014/main" id="{4B0BDBD0-A3EF-4383-BFD2-BA30FB72948B}"/>
              </a:ext>
            </a:extLst>
          </p:cNvPr>
          <p:cNvSpPr>
            <a:spLocks noGrp="1"/>
          </p:cNvSpPr>
          <p:nvPr>
            <p:ph idx="1"/>
          </p:nvPr>
        </p:nvSpPr>
        <p:spPr>
          <a:xfrm>
            <a:off x="914399" y="1676400"/>
            <a:ext cx="7764165" cy="4648200"/>
          </a:xfrm>
        </p:spPr>
        <p:txBody>
          <a:bodyPr>
            <a:normAutofit/>
          </a:bodyPr>
          <a:lstStyle/>
          <a:p>
            <a:pPr marL="0" indent="0">
              <a:buNone/>
            </a:pPr>
            <a:r>
              <a:rPr lang="en-US" sz="3200" b="1" dirty="0">
                <a:solidFill>
                  <a:srgbClr val="002060"/>
                </a:solidFill>
                <a:highlight>
                  <a:srgbClr val="FFFF99"/>
                </a:highlight>
              </a:rPr>
              <a:t>Set up inside each SSIS package</a:t>
            </a:r>
          </a:p>
          <a:p>
            <a:pPr lvl="1"/>
            <a:r>
              <a:rPr lang="en-US" sz="2800" b="1" dirty="0"/>
              <a:t>SSIS Template recommended</a:t>
            </a:r>
          </a:p>
          <a:p>
            <a:pPr marL="0" indent="0">
              <a:buNone/>
            </a:pPr>
            <a:endParaRPr lang="en-US" sz="3200" b="1" dirty="0">
              <a:solidFill>
                <a:srgbClr val="002060"/>
              </a:solidFill>
              <a:highlight>
                <a:srgbClr val="FFFF99"/>
              </a:highlight>
            </a:endParaRPr>
          </a:p>
          <a:p>
            <a:pPr marL="0" indent="0">
              <a:buNone/>
            </a:pPr>
            <a:r>
              <a:rPr lang="en-US" sz="3200" b="1" dirty="0">
                <a:solidFill>
                  <a:srgbClr val="002060"/>
                </a:solidFill>
                <a:highlight>
                  <a:srgbClr val="FFFF99"/>
                </a:highlight>
              </a:rPr>
              <a:t>Logged details</a:t>
            </a:r>
          </a:p>
          <a:p>
            <a:pPr lvl="1"/>
            <a:r>
              <a:rPr lang="en-US" sz="2800" b="1" dirty="0"/>
              <a:t>Start and end times</a:t>
            </a:r>
          </a:p>
          <a:p>
            <a:pPr lvl="1"/>
            <a:r>
              <a:rPr lang="en-US" sz="2800" b="1" dirty="0"/>
              <a:t>Parameter and variable values</a:t>
            </a:r>
          </a:p>
          <a:p>
            <a:pPr lvl="1"/>
            <a:r>
              <a:rPr lang="en-US" sz="2800" b="1" dirty="0"/>
              <a:t>Row counts at any point in the package</a:t>
            </a:r>
          </a:p>
          <a:p>
            <a:pPr lvl="1"/>
            <a:r>
              <a:rPr lang="en-US" sz="2800" b="1" dirty="0"/>
              <a:t>Whatever you dream up</a:t>
            </a:r>
          </a:p>
        </p:txBody>
      </p:sp>
    </p:spTree>
    <p:extLst>
      <p:ext uri="{BB962C8B-B14F-4D97-AF65-F5344CB8AC3E}">
        <p14:creationId xmlns:p14="http://schemas.microsoft.com/office/powerpoint/2010/main" val="33869857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EAF125C-9D68-47F8-AFB3-6CFE446F8359}"/>
              </a:ext>
            </a:extLst>
          </p:cNvPr>
          <p:cNvSpPr>
            <a:spLocks noGrp="1"/>
          </p:cNvSpPr>
          <p:nvPr>
            <p:ph sz="half" idx="1"/>
          </p:nvPr>
        </p:nvSpPr>
        <p:spPr>
          <a:xfrm>
            <a:off x="1143000" y="2209800"/>
            <a:ext cx="7162800" cy="3657600"/>
          </a:xfrm>
        </p:spPr>
        <p:txBody>
          <a:bodyPr>
            <a:normAutofit/>
          </a:bodyPr>
          <a:lstStyle/>
          <a:p>
            <a:pPr marL="0" indent="0" algn="ctr">
              <a:buNone/>
            </a:pPr>
            <a:r>
              <a:rPr lang="en-US" sz="7200" dirty="0"/>
              <a:t>SSIS Custom Logging Demo</a:t>
            </a:r>
          </a:p>
        </p:txBody>
      </p:sp>
    </p:spTree>
    <p:extLst>
      <p:ext uri="{BB962C8B-B14F-4D97-AF65-F5344CB8AC3E}">
        <p14:creationId xmlns:p14="http://schemas.microsoft.com/office/powerpoint/2010/main" val="30176259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438400" y="3043373"/>
            <a:ext cx="4545413" cy="1143000"/>
          </a:xfrm>
        </p:spPr>
        <p:txBody>
          <a:bodyPr>
            <a:normAutofit fontScale="90000"/>
          </a:bodyPr>
          <a:lstStyle/>
          <a:p>
            <a:r>
              <a:rPr lang="en-US" sz="7200" dirty="0"/>
              <a:t>Questions</a:t>
            </a:r>
          </a:p>
        </p:txBody>
      </p:sp>
      <p:pic>
        <p:nvPicPr>
          <p:cNvPr id="7"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903BA5ED-B2A7-4A4C-9A6E-DB884AE3537F}"/>
              </a:ext>
            </a:extLst>
          </p:cNvPr>
          <p:cNvSpPr/>
          <p:nvPr/>
        </p:nvSpPr>
        <p:spPr>
          <a:xfrm rot="1299391">
            <a:off x="7303443" y="3356033"/>
            <a:ext cx="1073033" cy="1200329"/>
          </a:xfrm>
          <a:prstGeom prst="rect">
            <a:avLst/>
          </a:prstGeom>
          <a:noFill/>
        </p:spPr>
        <p:txBody>
          <a:bodyPr wrap="square" lIns="91440" tIns="45720" rIns="91440" bIns="45720">
            <a:spAutoFit/>
          </a:bodyPr>
          <a:lstStyle/>
          <a:p>
            <a:pPr algn="ctr"/>
            <a:r>
              <a:rPr lang="en-US" sz="7200" b="1" cap="none" spc="50" dirty="0">
                <a:ln w="0"/>
                <a:solidFill>
                  <a:srgbClr val="8BFFBF"/>
                </a:solidFill>
                <a:effectLst>
                  <a:innerShdw blurRad="63500" dist="50800" dir="13500000">
                    <a:srgbClr val="000000">
                      <a:alpha val="50000"/>
                    </a:srgbClr>
                  </a:innerShdw>
                </a:effectLst>
              </a:rPr>
              <a:t>?</a:t>
            </a:r>
            <a:endParaRPr lang="en-US" sz="5400" b="1" cap="none" spc="50" dirty="0">
              <a:ln w="0"/>
              <a:solidFill>
                <a:srgbClr val="8BFFBF"/>
              </a:solidFill>
              <a:effectLst>
                <a:innerShdw blurRad="63500" dist="50800" dir="13500000">
                  <a:srgbClr val="000000">
                    <a:alpha val="50000"/>
                  </a:srgbClr>
                </a:innerShdw>
              </a:effectLst>
            </a:endParaRPr>
          </a:p>
        </p:txBody>
      </p:sp>
      <p:sp>
        <p:nvSpPr>
          <p:cNvPr id="9" name="Rectangle 8">
            <a:extLst>
              <a:ext uri="{FF2B5EF4-FFF2-40B4-BE49-F238E27FC236}">
                <a16:creationId xmlns:a16="http://schemas.microsoft.com/office/drawing/2014/main" id="{3B9CF942-F2EC-4265-8747-27C60C7CD347}"/>
              </a:ext>
            </a:extLst>
          </p:cNvPr>
          <p:cNvSpPr/>
          <p:nvPr/>
        </p:nvSpPr>
        <p:spPr>
          <a:xfrm rot="20292023">
            <a:off x="2483803" y="1486859"/>
            <a:ext cx="1073033" cy="1200329"/>
          </a:xfrm>
          <a:prstGeom prst="rect">
            <a:avLst/>
          </a:prstGeom>
          <a:noFill/>
        </p:spPr>
        <p:txBody>
          <a:bodyPr wrap="square" lIns="91440" tIns="45720" rIns="91440" bIns="45720">
            <a:spAutoFit/>
          </a:bodyPr>
          <a:lstStyle/>
          <a:p>
            <a:pPr algn="ctr"/>
            <a:r>
              <a:rPr lang="en-US" sz="7200" b="1" cap="none" spc="50" dirty="0">
                <a:ln w="0"/>
                <a:solidFill>
                  <a:srgbClr val="AB57FF"/>
                </a:solidFill>
                <a:effectLst>
                  <a:innerShdw blurRad="63500" dist="50800" dir="13500000">
                    <a:srgbClr val="000000">
                      <a:alpha val="50000"/>
                    </a:srgbClr>
                  </a:innerShdw>
                </a:effectLst>
              </a:rPr>
              <a:t>?</a:t>
            </a:r>
            <a:endParaRPr lang="en-US" sz="5400" b="1" cap="none" spc="50" dirty="0">
              <a:ln w="0"/>
              <a:solidFill>
                <a:srgbClr val="AB57FF"/>
              </a:solidFill>
              <a:effectLst>
                <a:innerShdw blurRad="63500" dist="50800" dir="13500000">
                  <a:srgbClr val="000000">
                    <a:alpha val="50000"/>
                  </a:srgbClr>
                </a:innerShdw>
              </a:effectLst>
            </a:endParaRPr>
          </a:p>
        </p:txBody>
      </p:sp>
      <p:sp>
        <p:nvSpPr>
          <p:cNvPr id="10" name="Rectangle 9">
            <a:extLst>
              <a:ext uri="{FF2B5EF4-FFF2-40B4-BE49-F238E27FC236}">
                <a16:creationId xmlns:a16="http://schemas.microsoft.com/office/drawing/2014/main" id="{0C8865C5-A0D5-4018-8099-980B5434D53E}"/>
              </a:ext>
            </a:extLst>
          </p:cNvPr>
          <p:cNvSpPr/>
          <p:nvPr/>
        </p:nvSpPr>
        <p:spPr>
          <a:xfrm rot="20307133">
            <a:off x="4035484" y="4395748"/>
            <a:ext cx="1073033" cy="1200329"/>
          </a:xfrm>
          <a:prstGeom prst="rect">
            <a:avLst/>
          </a:prstGeom>
          <a:noFill/>
        </p:spPr>
        <p:txBody>
          <a:bodyPr wrap="square" lIns="91440" tIns="45720" rIns="91440" bIns="45720">
            <a:spAutoFit/>
          </a:bodyPr>
          <a:lstStyle/>
          <a:p>
            <a:pPr algn="ctr"/>
            <a:r>
              <a:rPr lang="en-US" sz="7200" b="1" cap="none" spc="50" dirty="0">
                <a:ln w="0"/>
                <a:solidFill>
                  <a:srgbClr val="FFFF99"/>
                </a:solidFill>
                <a:effectLst>
                  <a:innerShdw blurRad="63500" dist="50800" dir="13500000">
                    <a:srgbClr val="000000">
                      <a:alpha val="50000"/>
                    </a:srgbClr>
                  </a:innerShdw>
                </a:effectLst>
              </a:rPr>
              <a:t>?</a:t>
            </a:r>
            <a:endParaRPr lang="en-US" sz="5400" b="1" cap="none" spc="50" dirty="0">
              <a:ln w="0"/>
              <a:solidFill>
                <a:srgbClr val="FFFF99"/>
              </a:solidFill>
              <a:effectLst>
                <a:innerShdw blurRad="63500" dist="50800" dir="13500000">
                  <a:srgbClr val="000000">
                    <a:alpha val="50000"/>
                  </a:srgbClr>
                </a:innerShdw>
              </a:effectLst>
            </a:endParaRPr>
          </a:p>
        </p:txBody>
      </p:sp>
      <p:sp>
        <p:nvSpPr>
          <p:cNvPr id="11" name="Rectangle 10">
            <a:extLst>
              <a:ext uri="{FF2B5EF4-FFF2-40B4-BE49-F238E27FC236}">
                <a16:creationId xmlns:a16="http://schemas.microsoft.com/office/drawing/2014/main" id="{985C945C-E4F8-4B32-BA63-43EBB19033C1}"/>
              </a:ext>
            </a:extLst>
          </p:cNvPr>
          <p:cNvSpPr/>
          <p:nvPr/>
        </p:nvSpPr>
        <p:spPr>
          <a:xfrm rot="1299391">
            <a:off x="5136615" y="1486168"/>
            <a:ext cx="1073033" cy="1200329"/>
          </a:xfrm>
          <a:prstGeom prst="rect">
            <a:avLst/>
          </a:prstGeom>
          <a:noFill/>
        </p:spPr>
        <p:txBody>
          <a:bodyPr wrap="square" lIns="91440" tIns="45720" rIns="91440" bIns="45720">
            <a:spAutoFit/>
          </a:bodyPr>
          <a:lstStyle/>
          <a:p>
            <a:pPr algn="ctr"/>
            <a:r>
              <a:rPr lang="en-US" sz="7200" b="1" cap="none" spc="50" dirty="0">
                <a:ln w="0"/>
                <a:solidFill>
                  <a:srgbClr val="00B0F0"/>
                </a:solidFill>
                <a:effectLst>
                  <a:innerShdw blurRad="63500" dist="50800" dir="13500000">
                    <a:srgbClr val="000000">
                      <a:alpha val="50000"/>
                    </a:srgbClr>
                  </a:innerShdw>
                </a:effectLst>
              </a:rPr>
              <a:t>?</a:t>
            </a:r>
            <a:endParaRPr lang="en-US" sz="5400" b="1" cap="none" spc="50" dirty="0">
              <a:ln w="0"/>
              <a:solidFill>
                <a:srgbClr val="00B0F0"/>
              </a:solidFill>
              <a:effectLst>
                <a:innerShdw blurRad="63500" dist="50800" dir="13500000">
                  <a:srgbClr val="000000">
                    <a:alpha val="50000"/>
                  </a:srgbClr>
                </a:innerShdw>
              </a:effectLst>
            </a:endParaRPr>
          </a:p>
        </p:txBody>
      </p:sp>
      <p:sp>
        <p:nvSpPr>
          <p:cNvPr id="12" name="Rectangle 11">
            <a:extLst>
              <a:ext uri="{FF2B5EF4-FFF2-40B4-BE49-F238E27FC236}">
                <a16:creationId xmlns:a16="http://schemas.microsoft.com/office/drawing/2014/main" id="{6D277CBD-66EF-45A6-B1D7-EC8C82D38810}"/>
              </a:ext>
            </a:extLst>
          </p:cNvPr>
          <p:cNvSpPr/>
          <p:nvPr/>
        </p:nvSpPr>
        <p:spPr>
          <a:xfrm rot="1299391">
            <a:off x="635475" y="3356032"/>
            <a:ext cx="1073033" cy="1200329"/>
          </a:xfrm>
          <a:prstGeom prst="rect">
            <a:avLst/>
          </a:prstGeom>
          <a:noFill/>
        </p:spPr>
        <p:txBody>
          <a:bodyPr wrap="square" lIns="91440" tIns="45720" rIns="91440" bIns="45720">
            <a:spAutoFit/>
          </a:bodyPr>
          <a:lstStyle/>
          <a:p>
            <a:pPr algn="ctr"/>
            <a:r>
              <a:rPr lang="en-US" sz="7200" b="1" cap="none" spc="50" dirty="0">
                <a:ln w="0"/>
                <a:solidFill>
                  <a:srgbClr val="FF8181"/>
                </a:solidFill>
                <a:effectLst>
                  <a:innerShdw blurRad="63500" dist="50800" dir="13500000">
                    <a:srgbClr val="000000">
                      <a:alpha val="50000"/>
                    </a:srgbClr>
                  </a:innerShdw>
                </a:effectLst>
              </a:rPr>
              <a:t>?</a:t>
            </a:r>
            <a:endParaRPr lang="en-US" sz="5400" b="1" cap="none" spc="50" dirty="0">
              <a:ln w="0"/>
              <a:solidFill>
                <a:srgbClr val="FF8181"/>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36065721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2048300-F300-4F33-AF60-F3A4318F8AFA}"/>
              </a:ext>
            </a:extLst>
          </p:cNvPr>
          <p:cNvSpPr/>
          <p:nvPr/>
        </p:nvSpPr>
        <p:spPr>
          <a:xfrm>
            <a:off x="0" y="-1285908"/>
            <a:ext cx="9144000" cy="11726287"/>
          </a:xfrm>
          <a:prstGeom prst="rect">
            <a:avLst/>
          </a:prstGeom>
          <a:noFill/>
          <a:scene3d>
            <a:camera prst="perspectiveRelaxedModerately"/>
            <a:lightRig rig="threePt" dir="t"/>
          </a:scene3d>
        </p:spPr>
        <p:txBody>
          <a:bodyPr>
            <a:spAutoFit/>
          </a:bodyPr>
          <a:lstStyle/>
          <a:p>
            <a:pPr algn="ctr" eaLnBrk="1" fontAlgn="auto" hangingPunct="1">
              <a:spcBef>
                <a:spcPts val="0"/>
              </a:spcBef>
              <a:spcAft>
                <a:spcPts val="0"/>
              </a:spcAft>
              <a:defRPr/>
            </a:pPr>
            <a:r>
              <a:rPr lang="en-IE" sz="5400" dirty="0">
                <a:solidFill>
                  <a:srgbClr val="FFFF66"/>
                </a:solidFill>
                <a:latin typeface="Franklin Gothic Demi" pitchFamily="34" charset="0"/>
              </a:rPr>
              <a:t>Q</a:t>
            </a:r>
            <a:r>
              <a:rPr lang="en-IE" sz="5400" dirty="0">
                <a:solidFill>
                  <a:srgbClr val="FFFF66"/>
                </a:solidFill>
                <a:latin typeface="Franklin Gothic Demi" pitchFamily="34" charset="0"/>
                <a:cs typeface="+mn-cs"/>
              </a:rPr>
              <a:t>uite Recently in an ETL System Near You…</a:t>
            </a:r>
          </a:p>
          <a:p>
            <a:pPr algn="ctr" eaLnBrk="1" fontAlgn="auto" hangingPunct="1">
              <a:spcBef>
                <a:spcPts val="0"/>
              </a:spcBef>
              <a:spcAft>
                <a:spcPts val="0"/>
              </a:spcAft>
              <a:defRPr/>
            </a:pPr>
            <a:endParaRPr lang="en-IE" sz="5400" dirty="0">
              <a:solidFill>
                <a:srgbClr val="FFFF66"/>
              </a:solidFill>
              <a:latin typeface="Franklin Gothic Demi" pitchFamily="34" charset="0"/>
              <a:cs typeface="+mn-cs"/>
            </a:endParaRPr>
          </a:p>
          <a:p>
            <a:pPr algn="ctr" eaLnBrk="1" fontAlgn="auto" hangingPunct="1">
              <a:spcBef>
                <a:spcPts val="0"/>
              </a:spcBef>
              <a:spcAft>
                <a:spcPts val="0"/>
              </a:spcAft>
              <a:defRPr/>
            </a:pPr>
            <a:r>
              <a:rPr lang="en-IE" sz="5400" dirty="0">
                <a:solidFill>
                  <a:srgbClr val="FFFF66"/>
                </a:solidFill>
                <a:latin typeface="Franklin Gothic Demi" pitchFamily="34" charset="0"/>
                <a:cs typeface="+mn-cs"/>
              </a:rPr>
              <a:t>You ran an ETL package </a:t>
            </a:r>
            <a:r>
              <a:rPr lang="en-IE" sz="5400" dirty="0">
                <a:solidFill>
                  <a:srgbClr val="FFFF66"/>
                </a:solidFill>
                <a:latin typeface="Franklin Gothic Demi" pitchFamily="34" charset="0"/>
              </a:rPr>
              <a:t>saying, </a:t>
            </a:r>
            <a:r>
              <a:rPr lang="en-IE" sz="5400" dirty="0">
                <a:solidFill>
                  <a:srgbClr val="FFFF66"/>
                </a:solidFill>
                <a:latin typeface="Franklin Gothic Demi" pitchFamily="34" charset="0"/>
                <a:cs typeface="+mn-cs"/>
              </a:rPr>
              <a:t>“I have a bad feeling about this…”  The package began, but never completed.  </a:t>
            </a:r>
          </a:p>
          <a:p>
            <a:pPr algn="ctr" eaLnBrk="1" fontAlgn="auto" hangingPunct="1">
              <a:spcBef>
                <a:spcPts val="0"/>
              </a:spcBef>
              <a:spcAft>
                <a:spcPts val="0"/>
              </a:spcAft>
              <a:defRPr/>
            </a:pPr>
            <a:endParaRPr lang="en-IE" sz="5400" dirty="0">
              <a:solidFill>
                <a:srgbClr val="FFFF66"/>
              </a:solidFill>
              <a:latin typeface="Franklin Gothic Demi" pitchFamily="34" charset="0"/>
              <a:cs typeface="+mn-cs"/>
            </a:endParaRPr>
          </a:p>
          <a:p>
            <a:pPr algn="ctr" eaLnBrk="1" fontAlgn="auto" hangingPunct="1">
              <a:spcBef>
                <a:spcPts val="0"/>
              </a:spcBef>
              <a:spcAft>
                <a:spcPts val="0"/>
              </a:spcAft>
              <a:defRPr/>
            </a:pPr>
            <a:r>
              <a:rPr lang="en-IE" sz="5400" dirty="0">
                <a:solidFill>
                  <a:srgbClr val="FFFF66"/>
                </a:solidFill>
                <a:latin typeface="Franklin Gothic Demi" pitchFamily="34" charset="0"/>
                <a:cs typeface="+mn-cs"/>
              </a:rPr>
              <a:t>With determination, you turned to the force of SSIS Logging to save you from the Dark Side!</a:t>
            </a:r>
          </a:p>
          <a:p>
            <a:pPr algn="ctr" eaLnBrk="1" fontAlgn="auto" hangingPunct="1">
              <a:spcBef>
                <a:spcPts val="0"/>
              </a:spcBef>
              <a:spcAft>
                <a:spcPts val="0"/>
              </a:spcAft>
              <a:defRPr/>
            </a:pPr>
            <a:endParaRPr lang="en-IE" sz="5400" dirty="0">
              <a:solidFill>
                <a:srgbClr val="FFFF66"/>
              </a:solidFill>
              <a:latin typeface="Franklin Gothic Demi" pitchFamily="34" charset="0"/>
            </a:endParaRPr>
          </a:p>
          <a:p>
            <a:pPr algn="ctr" eaLnBrk="1" fontAlgn="auto" hangingPunct="1">
              <a:spcBef>
                <a:spcPts val="0"/>
              </a:spcBef>
              <a:spcAft>
                <a:spcPts val="0"/>
              </a:spcAft>
              <a:defRPr/>
            </a:pPr>
            <a:endParaRPr lang="en-IE" sz="5400" dirty="0">
              <a:solidFill>
                <a:srgbClr val="FFFF66"/>
              </a:solidFill>
              <a:latin typeface="Franklin Gothic Demi" pitchFamily="34" charset="0"/>
              <a:cs typeface="+mn-cs"/>
            </a:endParaRPr>
          </a:p>
        </p:txBody>
      </p:sp>
    </p:spTree>
  </p:cSld>
  <p:clrMapOvr>
    <a:masterClrMapping/>
  </p:clrMapOvr>
  <p:transition advClick="0" advTm="14583"/>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6" presetClass="emph" presetSubtype="0" accel="50000" decel="50000" fill="hold" nodeType="withEffect">
                                  <p:stCondLst>
                                    <p:cond delay="0"/>
                                  </p:stCondLst>
                                  <p:childTnLst>
                                    <p:animScale>
                                      <p:cBhvr>
                                        <p:cTn id="6" dur="20000" fill="hold"/>
                                        <p:tgtEl>
                                          <p:spTgt spid="5"/>
                                        </p:tgtEl>
                                      </p:cBhvr>
                                      <p:by x="50000" y="50000"/>
                                    </p:animScale>
                                  </p:childTnLst>
                                </p:cTn>
                              </p:par>
                              <p:par>
                                <p:cTn id="7" presetID="0" presetClass="path" presetSubtype="0" accel="50000" decel="50000" fill="hold" nodeType="withEffect">
                                  <p:stCondLst>
                                    <p:cond delay="0"/>
                                  </p:stCondLst>
                                  <p:childTnLst>
                                    <p:animMotion origin="layout" path="M -0.025 0.6831 L -0.03941 -1.17546 " pathEditMode="relative" rAng="0" ptsTypes="AA">
                                      <p:cBhvr>
                                        <p:cTn id="8" dur="20000" fill="hold"/>
                                        <p:tgtEl>
                                          <p:spTgt spid="5"/>
                                        </p:tgtEl>
                                        <p:attrNameLst>
                                          <p:attrName>ppt_x</p:attrName>
                                          <p:attrName>ppt_y</p:attrName>
                                        </p:attrNameLst>
                                      </p:cBhvr>
                                      <p:rCtr x="-729" y="-92940"/>
                                    </p:animMotion>
                                  </p:childTnLst>
                                </p:cTn>
                              </p:par>
                              <p:par>
                                <p:cTn id="9" presetID="1" presetClass="exit" presetSubtype="0" fill="hold" nodeType="withEffect">
                                  <p:stCondLst>
                                    <p:cond delay="2000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18" name="Content Placeholder 4">
            <a:extLst>
              <a:ext uri="{FF2B5EF4-FFF2-40B4-BE49-F238E27FC236}">
                <a16:creationId xmlns:a16="http://schemas.microsoft.com/office/drawing/2014/main" id="{94AEF230-2B78-4345-81BB-BDBFEB65D942}"/>
              </a:ext>
            </a:extLst>
          </p:cNvPr>
          <p:cNvSpPr>
            <a:spLocks noGrp="1"/>
          </p:cNvSpPr>
          <p:nvPr>
            <p:ph idx="1"/>
          </p:nvPr>
        </p:nvSpPr>
        <p:spPr>
          <a:xfrm>
            <a:off x="685800" y="1676400"/>
            <a:ext cx="8686800" cy="4572000"/>
          </a:xfrm>
        </p:spPr>
        <p:txBody>
          <a:bodyPr>
            <a:normAutofit lnSpcReduction="10000"/>
          </a:bodyPr>
          <a:lstStyle/>
          <a:p>
            <a:pPr marL="0" indent="0">
              <a:buNone/>
            </a:pPr>
            <a:r>
              <a:rPr lang="en-US" sz="4000" b="1" dirty="0">
                <a:solidFill>
                  <a:srgbClr val="002060"/>
                </a:solidFill>
                <a:highlight>
                  <a:srgbClr val="FFFF99"/>
                </a:highlight>
              </a:rPr>
              <a:t>Star Wars data source</a:t>
            </a:r>
          </a:p>
          <a:p>
            <a:pPr marL="0" indent="0">
              <a:buNone/>
            </a:pPr>
            <a:r>
              <a:rPr lang="en-US" sz="3500" b="1" dirty="0"/>
              <a:t>swapi.co</a:t>
            </a:r>
          </a:p>
          <a:p>
            <a:pPr marL="0" indent="0">
              <a:buNone/>
            </a:pPr>
            <a:endParaRPr lang="en-US" sz="2200" b="1" dirty="0"/>
          </a:p>
          <a:p>
            <a:pPr marL="0" indent="0">
              <a:buNone/>
            </a:pPr>
            <a:r>
              <a:rPr lang="en-US" sz="4000" b="1" dirty="0">
                <a:solidFill>
                  <a:srgbClr val="002060"/>
                </a:solidFill>
                <a:highlight>
                  <a:srgbClr val="FFFF99"/>
                </a:highlight>
              </a:rPr>
              <a:t>PowerPoint template</a:t>
            </a:r>
          </a:p>
          <a:p>
            <a:pPr marL="0" indent="0">
              <a:buNone/>
            </a:pPr>
            <a:r>
              <a:rPr lang="en-US" sz="3200" b="1" dirty="0"/>
              <a:t>ppttemplate.net</a:t>
            </a:r>
          </a:p>
          <a:p>
            <a:pPr marL="0" indent="0">
              <a:buNone/>
            </a:pPr>
            <a:endParaRPr lang="en-US" sz="2000" dirty="0"/>
          </a:p>
          <a:p>
            <a:pPr marL="0" indent="0">
              <a:buNone/>
            </a:pPr>
            <a:r>
              <a:rPr lang="en-US" sz="4000" b="1" dirty="0">
                <a:solidFill>
                  <a:srgbClr val="002060"/>
                </a:solidFill>
                <a:highlight>
                  <a:srgbClr val="FFFF99"/>
                </a:highlight>
              </a:rPr>
              <a:t>SSISDB queries</a:t>
            </a:r>
          </a:p>
          <a:p>
            <a:pPr marL="57150" indent="0">
              <a:buNone/>
            </a:pPr>
            <a:r>
              <a:rPr lang="en-US" sz="3200" b="1" dirty="0"/>
              <a:t>github.com/yorek/ssis-queries</a:t>
            </a:r>
          </a:p>
        </p:txBody>
      </p:sp>
      <p:sp>
        <p:nvSpPr>
          <p:cNvPr id="22" name="Title 3">
            <a:extLst>
              <a:ext uri="{FF2B5EF4-FFF2-40B4-BE49-F238E27FC236}">
                <a16:creationId xmlns:a16="http://schemas.microsoft.com/office/drawing/2014/main" id="{AD045026-A59B-4E98-A8C2-5A8E3FB4A1F4}"/>
              </a:ext>
            </a:extLst>
          </p:cNvPr>
          <p:cNvSpPr txBox="1">
            <a:spLocks/>
          </p:cNvSpPr>
          <p:nvPr/>
        </p:nvSpPr>
        <p:spPr>
          <a:xfrm>
            <a:off x="1600200" y="152400"/>
            <a:ext cx="5029200" cy="1051785"/>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a:lstStyle>
          <a:p>
            <a:r>
              <a:rPr lang="en-US" sz="4400" dirty="0"/>
              <a:t>Session Resources</a:t>
            </a:r>
          </a:p>
        </p:txBody>
      </p:sp>
    </p:spTree>
    <p:extLst>
      <p:ext uri="{BB962C8B-B14F-4D97-AF65-F5344CB8AC3E}">
        <p14:creationId xmlns:p14="http://schemas.microsoft.com/office/powerpoint/2010/main" val="32291017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8771" y="67038"/>
            <a:ext cx="4984167" cy="1143000"/>
          </a:xfrm>
        </p:spPr>
        <p:txBody>
          <a:bodyPr>
            <a:normAutofit/>
          </a:bodyPr>
          <a:lstStyle/>
          <a:p>
            <a:r>
              <a:rPr lang="en-US" sz="4400" dirty="0">
                <a:solidFill>
                  <a:srgbClr val="FFFF99"/>
                </a:solidFill>
              </a:rPr>
              <a:t>Vanessa Kesten</a:t>
            </a:r>
          </a:p>
        </p:txBody>
      </p:sp>
      <p:sp>
        <p:nvSpPr>
          <p:cNvPr id="3" name="Content Placeholder 2"/>
          <p:cNvSpPr>
            <a:spLocks noGrp="1"/>
          </p:cNvSpPr>
          <p:nvPr>
            <p:ph idx="1"/>
          </p:nvPr>
        </p:nvSpPr>
        <p:spPr>
          <a:xfrm>
            <a:off x="248858" y="1575488"/>
            <a:ext cx="3711380" cy="1225300"/>
          </a:xfrm>
        </p:spPr>
        <p:txBody>
          <a:bodyPr>
            <a:normAutofit/>
          </a:bodyPr>
          <a:lstStyle/>
          <a:p>
            <a:r>
              <a:rPr lang="en-US" dirty="0"/>
              <a:t>Mom of 6</a:t>
            </a:r>
          </a:p>
          <a:p>
            <a:pPr marL="400050" lvl="1" indent="0">
              <a:buNone/>
            </a:pPr>
            <a:r>
              <a:rPr lang="en-US" dirty="0"/>
              <a:t>Yes, I’m </a:t>
            </a:r>
            <a:r>
              <a:rPr lang="en-US" b="1" i="1" dirty="0"/>
              <a:t>always</a:t>
            </a:r>
            <a:r>
              <a:rPr lang="en-US" dirty="0"/>
              <a:t> busy!</a:t>
            </a:r>
          </a:p>
        </p:txBody>
      </p:sp>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Group 15">
            <a:extLst>
              <a:ext uri="{FF2B5EF4-FFF2-40B4-BE49-F238E27FC236}">
                <a16:creationId xmlns:a16="http://schemas.microsoft.com/office/drawing/2014/main" id="{1610C57C-06CE-43B1-BCCD-9997E6AD9A13}"/>
              </a:ext>
            </a:extLst>
          </p:cNvPr>
          <p:cNvGrpSpPr/>
          <p:nvPr/>
        </p:nvGrpSpPr>
        <p:grpSpPr>
          <a:xfrm>
            <a:off x="5410200" y="5029200"/>
            <a:ext cx="2514600" cy="1121910"/>
            <a:chOff x="4818962" y="4313297"/>
            <a:chExt cx="2825404" cy="1185830"/>
          </a:xfrm>
        </p:grpSpPr>
        <p:grpSp>
          <p:nvGrpSpPr>
            <p:cNvPr id="12" name="Group 11">
              <a:extLst>
                <a:ext uri="{FF2B5EF4-FFF2-40B4-BE49-F238E27FC236}">
                  <a16:creationId xmlns:a16="http://schemas.microsoft.com/office/drawing/2014/main" id="{7D3FC1E4-B0A0-4F58-9789-C071349D30CD}"/>
                </a:ext>
              </a:extLst>
            </p:cNvPr>
            <p:cNvGrpSpPr/>
            <p:nvPr/>
          </p:nvGrpSpPr>
          <p:grpSpPr>
            <a:xfrm>
              <a:off x="4818962" y="4953000"/>
              <a:ext cx="2825404" cy="546127"/>
              <a:chOff x="2057400" y="4940273"/>
              <a:chExt cx="2825404" cy="546127"/>
            </a:xfrm>
          </p:grpSpPr>
          <p:pic>
            <p:nvPicPr>
              <p:cNvPr id="10" name="Picture 9">
                <a:extLst>
                  <a:ext uri="{FF2B5EF4-FFF2-40B4-BE49-F238E27FC236}">
                    <a16:creationId xmlns:a16="http://schemas.microsoft.com/office/drawing/2014/main" id="{92E3C530-EC88-43B6-AAB3-CC2AD69F28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57400" y="4940273"/>
                <a:ext cx="457200" cy="478972"/>
              </a:xfrm>
              <a:prstGeom prst="rect">
                <a:avLst/>
              </a:prstGeom>
            </p:spPr>
          </p:pic>
          <p:sp>
            <p:nvSpPr>
              <p:cNvPr id="11" name="TextBox 10">
                <a:extLst>
                  <a:ext uri="{FF2B5EF4-FFF2-40B4-BE49-F238E27FC236}">
                    <a16:creationId xmlns:a16="http://schemas.microsoft.com/office/drawing/2014/main" id="{591B97B7-71DC-44CC-AA30-9F638CD424F3}"/>
                  </a:ext>
                </a:extLst>
              </p:cNvPr>
              <p:cNvSpPr txBox="1"/>
              <p:nvPr/>
            </p:nvSpPr>
            <p:spPr>
              <a:xfrm>
                <a:off x="2489200" y="4963180"/>
                <a:ext cx="2393604" cy="523220"/>
              </a:xfrm>
              <a:prstGeom prst="rect">
                <a:avLst/>
              </a:prstGeom>
              <a:noFill/>
            </p:spPr>
            <p:txBody>
              <a:bodyPr wrap="none" rtlCol="0">
                <a:spAutoFit/>
              </a:bodyPr>
              <a:lstStyle/>
              <a:p>
                <a:r>
                  <a:rPr lang="en-US" sz="2800" dirty="0">
                    <a:solidFill>
                      <a:schemeClr val="bg1"/>
                    </a:solidFill>
                    <a:latin typeface="Microsoft New Tai Lue" panose="020B0502040204020203" pitchFamily="34" charset="0"/>
                    <a:cs typeface="Microsoft New Tai Lue" panose="020B0502040204020203" pitchFamily="34" charset="0"/>
                  </a:rPr>
                  <a:t>@</a:t>
                </a:r>
                <a:r>
                  <a:rPr lang="en-US" sz="2800" dirty="0" err="1">
                    <a:solidFill>
                      <a:schemeClr val="bg1"/>
                    </a:solidFill>
                    <a:latin typeface="Microsoft New Tai Lue" panose="020B0502040204020203" pitchFamily="34" charset="0"/>
                    <a:cs typeface="Microsoft New Tai Lue" panose="020B0502040204020203" pitchFamily="34" charset="0"/>
                  </a:rPr>
                  <a:t>VanessaEHL</a:t>
                </a:r>
                <a:endParaRPr lang="en-US" sz="2800" dirty="0">
                  <a:solidFill>
                    <a:schemeClr val="bg1"/>
                  </a:solidFill>
                  <a:latin typeface="Microsoft New Tai Lue" panose="020B0502040204020203" pitchFamily="34" charset="0"/>
                  <a:cs typeface="Microsoft New Tai Lue" panose="020B0502040204020203" pitchFamily="34" charset="0"/>
                </a:endParaRPr>
              </a:p>
            </p:txBody>
          </p:sp>
        </p:grpSp>
        <p:pic>
          <p:nvPicPr>
            <p:cNvPr id="14" name="Picture 13">
              <a:extLst>
                <a:ext uri="{FF2B5EF4-FFF2-40B4-BE49-F238E27FC236}">
                  <a16:creationId xmlns:a16="http://schemas.microsoft.com/office/drawing/2014/main" id="{F4E2A3E0-B102-4DF2-9480-6126350FA37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18962" y="4359089"/>
              <a:ext cx="487749" cy="431636"/>
            </a:xfrm>
            <a:prstGeom prst="rect">
              <a:avLst/>
            </a:prstGeom>
          </p:spPr>
        </p:pic>
        <p:sp>
          <p:nvSpPr>
            <p:cNvPr id="15" name="TextBox 14">
              <a:extLst>
                <a:ext uri="{FF2B5EF4-FFF2-40B4-BE49-F238E27FC236}">
                  <a16:creationId xmlns:a16="http://schemas.microsoft.com/office/drawing/2014/main" id="{15C8D821-8ABE-460A-8E2C-B54773CDFCFE}"/>
                </a:ext>
              </a:extLst>
            </p:cNvPr>
            <p:cNvSpPr txBox="1"/>
            <p:nvPr/>
          </p:nvSpPr>
          <p:spPr>
            <a:xfrm>
              <a:off x="5331335" y="4313297"/>
              <a:ext cx="2212465" cy="523220"/>
            </a:xfrm>
            <a:prstGeom prst="rect">
              <a:avLst/>
            </a:prstGeom>
            <a:noFill/>
          </p:spPr>
          <p:txBody>
            <a:bodyPr wrap="none" rtlCol="0">
              <a:spAutoFit/>
            </a:bodyPr>
            <a:lstStyle/>
            <a:p>
              <a:r>
                <a:rPr lang="en-US" sz="2800" dirty="0">
                  <a:solidFill>
                    <a:schemeClr val="bg1"/>
                  </a:solidFill>
                  <a:latin typeface="Microsoft New Tai Lue" panose="020B0502040204020203" pitchFamily="34" charset="0"/>
                  <a:cs typeface="Microsoft New Tai Lue" panose="020B0502040204020203" pitchFamily="34" charset="0"/>
                </a:rPr>
                <a:t>/</a:t>
              </a:r>
              <a:r>
                <a:rPr lang="en-US" sz="2800" dirty="0" err="1">
                  <a:solidFill>
                    <a:schemeClr val="bg1"/>
                  </a:solidFill>
                  <a:latin typeface="Microsoft New Tai Lue" panose="020B0502040204020203" pitchFamily="34" charset="0"/>
                  <a:cs typeface="Microsoft New Tai Lue" panose="020B0502040204020203" pitchFamily="34" charset="0"/>
                </a:rPr>
                <a:t>VanessaEHL</a:t>
              </a:r>
              <a:endParaRPr lang="en-US" sz="2800" dirty="0">
                <a:solidFill>
                  <a:schemeClr val="bg1"/>
                </a:solidFill>
                <a:latin typeface="Microsoft New Tai Lue" panose="020B0502040204020203" pitchFamily="34" charset="0"/>
                <a:cs typeface="Microsoft New Tai Lue" panose="020B0502040204020203" pitchFamily="34" charset="0"/>
              </a:endParaRPr>
            </a:p>
          </p:txBody>
        </p:sp>
      </p:grpSp>
      <p:pic>
        <p:nvPicPr>
          <p:cNvPr id="17" name="Picture 16">
            <a:extLst>
              <a:ext uri="{FF2B5EF4-FFF2-40B4-BE49-F238E27FC236}">
                <a16:creationId xmlns:a16="http://schemas.microsoft.com/office/drawing/2014/main" id="{34564377-EF05-4744-A106-96538627394A}"/>
              </a:ext>
            </a:extLst>
          </p:cNvPr>
          <p:cNvPicPr>
            <a:picLocks noChangeAspect="1"/>
          </p:cNvPicPr>
          <p:nvPr/>
        </p:nvPicPr>
        <p:blipFill>
          <a:blip r:embed="rId7"/>
          <a:stretch>
            <a:fillRect/>
          </a:stretch>
        </p:blipFill>
        <p:spPr>
          <a:xfrm>
            <a:off x="4464745" y="1297638"/>
            <a:ext cx="4298254" cy="1503150"/>
          </a:xfrm>
          <a:prstGeom prst="rect">
            <a:avLst/>
          </a:prstGeom>
        </p:spPr>
      </p:pic>
      <p:sp>
        <p:nvSpPr>
          <p:cNvPr id="20" name="Content Placeholder 2">
            <a:extLst>
              <a:ext uri="{FF2B5EF4-FFF2-40B4-BE49-F238E27FC236}">
                <a16:creationId xmlns:a16="http://schemas.microsoft.com/office/drawing/2014/main" id="{35A57C2F-80B3-44C1-BDB3-09471A41DB4B}"/>
              </a:ext>
            </a:extLst>
          </p:cNvPr>
          <p:cNvSpPr txBox="1">
            <a:spLocks/>
          </p:cNvSpPr>
          <p:nvPr/>
        </p:nvSpPr>
        <p:spPr>
          <a:xfrm>
            <a:off x="228600" y="4872835"/>
            <a:ext cx="4236145" cy="206136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icrosoft New Tai Lue" pitchFamily="34" charset="0"/>
                <a:ea typeface="+mn-ea"/>
                <a:cs typeface="Microsoft New Tai Lue" pitchFamily="34" charset="0"/>
              </a:defRPr>
            </a:lvl1pPr>
            <a:lvl2pPr marL="742950" indent="-285750" algn="l" defTabSz="914400" rtl="0" eaLnBrk="1" latinLnBrk="0" hangingPunct="1">
              <a:spcBef>
                <a:spcPct val="20000"/>
              </a:spcBef>
              <a:buFont typeface="Arial" pitchFamily="34" charset="0"/>
              <a:buChar char="–"/>
              <a:defRPr sz="2400" kern="1200">
                <a:solidFill>
                  <a:schemeClr val="bg1"/>
                </a:solidFill>
                <a:latin typeface="Microsoft New Tai Lue" pitchFamily="34" charset="0"/>
                <a:ea typeface="+mn-ea"/>
                <a:cs typeface="Microsoft New Tai Lue" pitchFamily="34" charset="0"/>
              </a:defRPr>
            </a:lvl2pPr>
            <a:lvl3pPr marL="1143000" indent="-228600" algn="l" defTabSz="914400" rtl="0" eaLnBrk="1" latinLnBrk="0" hangingPunct="1">
              <a:spcBef>
                <a:spcPct val="20000"/>
              </a:spcBef>
              <a:buFont typeface="Arial" pitchFamily="34" charset="0"/>
              <a:buChar char="•"/>
              <a:defRPr sz="2000" kern="1200">
                <a:solidFill>
                  <a:schemeClr val="bg1"/>
                </a:solidFill>
                <a:latin typeface="Microsoft New Tai Lue" pitchFamily="34" charset="0"/>
                <a:ea typeface="+mn-ea"/>
                <a:cs typeface="Microsoft New Tai Lue" pitchFamily="34" charset="0"/>
              </a:defRPr>
            </a:lvl3pPr>
            <a:lvl4pPr marL="16002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4pPr>
            <a:lvl5pPr marL="20574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Sr. Consultant at </a:t>
            </a:r>
            <a:r>
              <a:rPr lang="en-US" dirty="0" err="1"/>
              <a:t>KiZAN</a:t>
            </a:r>
            <a:endParaRPr lang="en-US" dirty="0"/>
          </a:p>
          <a:p>
            <a:pPr marL="457200" lvl="1" indent="0">
              <a:buNone/>
            </a:pPr>
            <a:r>
              <a:rPr lang="en-US" dirty="0"/>
              <a:t>12 </a:t>
            </a:r>
            <a:r>
              <a:rPr lang="en-US" dirty="0" err="1"/>
              <a:t>yrs</a:t>
            </a:r>
            <a:r>
              <a:rPr lang="en-US" dirty="0"/>
              <a:t> Data Warehouse</a:t>
            </a:r>
          </a:p>
          <a:p>
            <a:pPr marL="457200" lvl="1" indent="0">
              <a:buNone/>
            </a:pPr>
            <a:r>
              <a:rPr lang="en-US" dirty="0"/>
              <a:t>14 </a:t>
            </a:r>
            <a:r>
              <a:rPr lang="en-US" dirty="0" err="1"/>
              <a:t>yrs</a:t>
            </a:r>
            <a:r>
              <a:rPr lang="en-US" dirty="0"/>
              <a:t> SQL Server</a:t>
            </a:r>
          </a:p>
          <a:p>
            <a:pPr marL="457200" lvl="1" indent="0">
              <a:buNone/>
            </a:pPr>
            <a:r>
              <a:rPr lang="en-US" dirty="0"/>
              <a:t>20 </a:t>
            </a:r>
            <a:r>
              <a:rPr lang="en-US" dirty="0" err="1"/>
              <a:t>yrs</a:t>
            </a:r>
            <a:r>
              <a:rPr lang="en-US" dirty="0"/>
              <a:t> in IT</a:t>
            </a:r>
          </a:p>
        </p:txBody>
      </p:sp>
      <p:sp>
        <p:nvSpPr>
          <p:cNvPr id="21" name="Content Placeholder 2">
            <a:extLst>
              <a:ext uri="{FF2B5EF4-FFF2-40B4-BE49-F238E27FC236}">
                <a16:creationId xmlns:a16="http://schemas.microsoft.com/office/drawing/2014/main" id="{61F9D45C-D0CE-41D9-A930-9A1C427B925F}"/>
              </a:ext>
            </a:extLst>
          </p:cNvPr>
          <p:cNvSpPr txBox="1">
            <a:spLocks/>
          </p:cNvSpPr>
          <p:nvPr/>
        </p:nvSpPr>
        <p:spPr>
          <a:xfrm>
            <a:off x="4191000" y="3094309"/>
            <a:ext cx="4571999" cy="1477691"/>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icrosoft New Tai Lue" pitchFamily="34" charset="0"/>
                <a:ea typeface="+mn-ea"/>
                <a:cs typeface="Microsoft New Tai Lue" pitchFamily="34" charset="0"/>
              </a:defRPr>
            </a:lvl1pPr>
            <a:lvl2pPr marL="742950" indent="-285750" algn="l" defTabSz="914400" rtl="0" eaLnBrk="1" latinLnBrk="0" hangingPunct="1">
              <a:spcBef>
                <a:spcPct val="20000"/>
              </a:spcBef>
              <a:buFont typeface="Arial" pitchFamily="34" charset="0"/>
              <a:buChar char="–"/>
              <a:defRPr sz="2400" kern="1200">
                <a:solidFill>
                  <a:schemeClr val="bg1"/>
                </a:solidFill>
                <a:latin typeface="Microsoft New Tai Lue" pitchFamily="34" charset="0"/>
                <a:ea typeface="+mn-ea"/>
                <a:cs typeface="Microsoft New Tai Lue" pitchFamily="34" charset="0"/>
              </a:defRPr>
            </a:lvl2pPr>
            <a:lvl3pPr marL="1143000" indent="-228600" algn="l" defTabSz="914400" rtl="0" eaLnBrk="1" latinLnBrk="0" hangingPunct="1">
              <a:spcBef>
                <a:spcPct val="20000"/>
              </a:spcBef>
              <a:buFont typeface="Arial" pitchFamily="34" charset="0"/>
              <a:buChar char="•"/>
              <a:defRPr sz="2000" kern="1200">
                <a:solidFill>
                  <a:schemeClr val="bg1"/>
                </a:solidFill>
                <a:latin typeface="Microsoft New Tai Lue" pitchFamily="34" charset="0"/>
                <a:ea typeface="+mn-ea"/>
                <a:cs typeface="Microsoft New Tai Lue" pitchFamily="34" charset="0"/>
              </a:defRPr>
            </a:lvl3pPr>
            <a:lvl4pPr marL="16002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4pPr>
            <a:lvl5pPr marL="2057400" indent="-228600" algn="l" defTabSz="914400" rtl="0" eaLnBrk="1" latinLnBrk="0" hangingPunct="1">
              <a:spcBef>
                <a:spcPct val="20000"/>
              </a:spcBef>
              <a:buFont typeface="Arial" pitchFamily="34" charset="0"/>
              <a:buChar char="»"/>
              <a:defRPr sz="1800" kern="1200">
                <a:solidFill>
                  <a:schemeClr val="bg1"/>
                </a:solidFill>
                <a:latin typeface="Microsoft New Tai Lue" pitchFamily="34" charset="0"/>
                <a:ea typeface="+mn-ea"/>
                <a:cs typeface="Microsoft New Tai Lue"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Nature Lover</a:t>
            </a:r>
          </a:p>
          <a:p>
            <a:pPr marL="400050" lvl="1" indent="0">
              <a:buNone/>
            </a:pPr>
            <a:r>
              <a:rPr lang="en-US" dirty="0"/>
              <a:t>Planning to hike the Appalachian trail in 2029!</a:t>
            </a:r>
          </a:p>
        </p:txBody>
      </p:sp>
      <p:pic>
        <p:nvPicPr>
          <p:cNvPr id="28" name="Picture 27">
            <a:extLst>
              <a:ext uri="{FF2B5EF4-FFF2-40B4-BE49-F238E27FC236}">
                <a16:creationId xmlns:a16="http://schemas.microsoft.com/office/drawing/2014/main" id="{3410CB29-29D8-4E6C-B1B2-7F7072F875C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1960" y="3048000"/>
            <a:ext cx="3453623" cy="1477691"/>
          </a:xfrm>
          <a:prstGeom prst="rect">
            <a:avLst/>
          </a:prstGeom>
        </p:spPr>
      </p:pic>
    </p:spTree>
    <p:extLst>
      <p:ext uri="{BB962C8B-B14F-4D97-AF65-F5344CB8AC3E}">
        <p14:creationId xmlns:p14="http://schemas.microsoft.com/office/powerpoint/2010/main" val="4103309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18" name="Content Placeholder 4">
            <a:extLst>
              <a:ext uri="{FF2B5EF4-FFF2-40B4-BE49-F238E27FC236}">
                <a16:creationId xmlns:a16="http://schemas.microsoft.com/office/drawing/2014/main" id="{94AEF230-2B78-4345-81BB-BDBFEB65D942}"/>
              </a:ext>
            </a:extLst>
          </p:cNvPr>
          <p:cNvSpPr>
            <a:spLocks noGrp="1"/>
          </p:cNvSpPr>
          <p:nvPr>
            <p:ph idx="1"/>
          </p:nvPr>
        </p:nvSpPr>
        <p:spPr>
          <a:xfrm>
            <a:off x="1047750" y="1828800"/>
            <a:ext cx="6781800" cy="3200400"/>
          </a:xfrm>
        </p:spPr>
        <p:txBody>
          <a:bodyPr>
            <a:normAutofit/>
          </a:bodyPr>
          <a:lstStyle/>
          <a:p>
            <a:r>
              <a:rPr lang="en-US" sz="4000" b="1" dirty="0"/>
              <a:t>Demo Solution</a:t>
            </a:r>
          </a:p>
          <a:p>
            <a:r>
              <a:rPr lang="en-US" sz="4000" b="1" dirty="0"/>
              <a:t>Logging Providers </a:t>
            </a:r>
          </a:p>
          <a:p>
            <a:r>
              <a:rPr lang="en-US" sz="4000" b="1" dirty="0"/>
              <a:t>Logging Levels</a:t>
            </a:r>
          </a:p>
          <a:p>
            <a:r>
              <a:rPr lang="en-US" sz="4000" b="1" dirty="0"/>
              <a:t>Custom Logging</a:t>
            </a:r>
          </a:p>
        </p:txBody>
      </p:sp>
      <p:sp>
        <p:nvSpPr>
          <p:cNvPr id="22" name="Title 3">
            <a:extLst>
              <a:ext uri="{FF2B5EF4-FFF2-40B4-BE49-F238E27FC236}">
                <a16:creationId xmlns:a16="http://schemas.microsoft.com/office/drawing/2014/main" id="{AD045026-A59B-4E98-A8C2-5A8E3FB4A1F4}"/>
              </a:ext>
            </a:extLst>
          </p:cNvPr>
          <p:cNvSpPr txBox="1">
            <a:spLocks/>
          </p:cNvSpPr>
          <p:nvPr/>
        </p:nvSpPr>
        <p:spPr>
          <a:xfrm>
            <a:off x="2247900" y="152400"/>
            <a:ext cx="4381500" cy="1051785"/>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a:lstStyle>
          <a:p>
            <a:r>
              <a:rPr lang="en-US" sz="4400" dirty="0"/>
              <a:t>Session Agenda</a:t>
            </a:r>
          </a:p>
        </p:txBody>
      </p:sp>
    </p:spTree>
    <p:extLst>
      <p:ext uri="{BB962C8B-B14F-4D97-AF65-F5344CB8AC3E}">
        <p14:creationId xmlns:p14="http://schemas.microsoft.com/office/powerpoint/2010/main" val="1071643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EAF125C-9D68-47F8-AFB3-6CFE446F8359}"/>
              </a:ext>
            </a:extLst>
          </p:cNvPr>
          <p:cNvSpPr>
            <a:spLocks noGrp="1"/>
          </p:cNvSpPr>
          <p:nvPr>
            <p:ph sz="half" idx="1"/>
          </p:nvPr>
        </p:nvSpPr>
        <p:spPr>
          <a:xfrm>
            <a:off x="990600" y="2057400"/>
            <a:ext cx="7162800" cy="3657600"/>
          </a:xfrm>
        </p:spPr>
        <p:txBody>
          <a:bodyPr>
            <a:normAutofit/>
          </a:bodyPr>
          <a:lstStyle/>
          <a:p>
            <a:pPr marL="0" indent="0" algn="ctr">
              <a:buNone/>
            </a:pPr>
            <a:r>
              <a:rPr lang="en-US" sz="7200" dirty="0"/>
              <a:t>Demo Solution Overview</a:t>
            </a:r>
          </a:p>
        </p:txBody>
      </p:sp>
    </p:spTree>
    <p:extLst>
      <p:ext uri="{BB962C8B-B14F-4D97-AF65-F5344CB8AC3E}">
        <p14:creationId xmlns:p14="http://schemas.microsoft.com/office/powerpoint/2010/main" val="12767224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0040" y="34522"/>
            <a:ext cx="8229600" cy="1143000"/>
          </a:xfrm>
        </p:spPr>
        <p:txBody>
          <a:bodyPr/>
          <a:lstStyle/>
          <a:p>
            <a:r>
              <a:rPr lang="en-US" b="1" dirty="0"/>
              <a:t>SSIS Logging Providers</a:t>
            </a:r>
            <a:endParaRPr lang="en-US" dirty="0"/>
          </a:p>
        </p:txBody>
      </p:sp>
      <p:sp>
        <p:nvSpPr>
          <p:cNvPr id="5" name="Content Placeholder 4"/>
          <p:cNvSpPr>
            <a:spLocks noGrp="1"/>
          </p:cNvSpPr>
          <p:nvPr>
            <p:ph sz="half" idx="1"/>
          </p:nvPr>
        </p:nvSpPr>
        <p:spPr>
          <a:xfrm>
            <a:off x="1219200" y="1676400"/>
            <a:ext cx="7117080" cy="4449763"/>
          </a:xfrm>
        </p:spPr>
        <p:txBody>
          <a:bodyPr>
            <a:normAutofit lnSpcReduction="10000"/>
          </a:bodyPr>
          <a:lstStyle/>
          <a:p>
            <a:pPr marL="0" indent="0">
              <a:buNone/>
            </a:pPr>
            <a:r>
              <a:rPr lang="en-US" sz="3200" b="1" dirty="0">
                <a:solidFill>
                  <a:srgbClr val="002060"/>
                </a:solidFill>
                <a:highlight>
                  <a:srgbClr val="FFFF99"/>
                </a:highlight>
              </a:rPr>
              <a:t>Set up inside each SSIS package</a:t>
            </a:r>
          </a:p>
          <a:p>
            <a:r>
              <a:rPr lang="en-US" sz="3200" b="1" dirty="0"/>
              <a:t>SSIS Template recommended</a:t>
            </a:r>
          </a:p>
          <a:p>
            <a:pPr marL="0" indent="0">
              <a:buNone/>
            </a:pPr>
            <a:endParaRPr lang="en-US" sz="3200" b="1" dirty="0">
              <a:solidFill>
                <a:srgbClr val="002060"/>
              </a:solidFill>
              <a:highlight>
                <a:srgbClr val="8BFFBF"/>
              </a:highlight>
            </a:endParaRPr>
          </a:p>
          <a:p>
            <a:pPr marL="0" indent="0">
              <a:buNone/>
            </a:pPr>
            <a:r>
              <a:rPr lang="en-US" sz="3200" b="1" dirty="0">
                <a:solidFill>
                  <a:srgbClr val="002060"/>
                </a:solidFill>
                <a:highlight>
                  <a:srgbClr val="FFFF99"/>
                </a:highlight>
              </a:rPr>
              <a:t>Configuration Options</a:t>
            </a:r>
          </a:p>
          <a:p>
            <a:r>
              <a:rPr lang="en-US" sz="3200" b="1" dirty="0"/>
              <a:t>Output type</a:t>
            </a:r>
          </a:p>
          <a:p>
            <a:r>
              <a:rPr lang="en-US" sz="3200" b="1" dirty="0"/>
              <a:t>Tasks</a:t>
            </a:r>
          </a:p>
          <a:p>
            <a:r>
              <a:rPr lang="en-US" sz="3200" b="1" dirty="0"/>
              <a:t>Events</a:t>
            </a:r>
          </a:p>
          <a:p>
            <a:r>
              <a:rPr lang="en-US" sz="3200" b="1" dirty="0"/>
              <a:t>Event Details</a:t>
            </a:r>
          </a:p>
        </p:txBody>
      </p:sp>
    </p:spTree>
    <p:extLst>
      <p:ext uri="{BB962C8B-B14F-4D97-AF65-F5344CB8AC3E}">
        <p14:creationId xmlns:p14="http://schemas.microsoft.com/office/powerpoint/2010/main" val="723338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EAF125C-9D68-47F8-AFB3-6CFE446F8359}"/>
              </a:ext>
            </a:extLst>
          </p:cNvPr>
          <p:cNvSpPr>
            <a:spLocks noGrp="1"/>
          </p:cNvSpPr>
          <p:nvPr>
            <p:ph sz="half" idx="1"/>
          </p:nvPr>
        </p:nvSpPr>
        <p:spPr>
          <a:xfrm>
            <a:off x="990600" y="2057400"/>
            <a:ext cx="7162800" cy="3657600"/>
          </a:xfrm>
        </p:spPr>
        <p:txBody>
          <a:bodyPr>
            <a:normAutofit/>
          </a:bodyPr>
          <a:lstStyle/>
          <a:p>
            <a:pPr marL="0" indent="0" algn="ctr">
              <a:buNone/>
            </a:pPr>
            <a:r>
              <a:rPr lang="en-US" sz="7200" dirty="0"/>
              <a:t>SSIS Logging Providers Demo</a:t>
            </a:r>
          </a:p>
        </p:txBody>
      </p:sp>
    </p:spTree>
    <p:extLst>
      <p:ext uri="{BB962C8B-B14F-4D97-AF65-F5344CB8AC3E}">
        <p14:creationId xmlns:p14="http://schemas.microsoft.com/office/powerpoint/2010/main" val="3490999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18" name="Content Placeholder 4">
            <a:extLst>
              <a:ext uri="{FF2B5EF4-FFF2-40B4-BE49-F238E27FC236}">
                <a16:creationId xmlns:a16="http://schemas.microsoft.com/office/drawing/2014/main" id="{94AEF230-2B78-4345-81BB-BDBFEB65D942}"/>
              </a:ext>
            </a:extLst>
          </p:cNvPr>
          <p:cNvSpPr>
            <a:spLocks noGrp="1"/>
          </p:cNvSpPr>
          <p:nvPr>
            <p:ph idx="1"/>
          </p:nvPr>
        </p:nvSpPr>
        <p:spPr>
          <a:xfrm>
            <a:off x="1752600" y="1828800"/>
            <a:ext cx="5215583" cy="4419600"/>
          </a:xfrm>
        </p:spPr>
        <p:txBody>
          <a:bodyPr>
            <a:normAutofit/>
          </a:bodyPr>
          <a:lstStyle/>
          <a:p>
            <a:r>
              <a:rPr lang="en-US" sz="3600" b="1" dirty="0"/>
              <a:t>SQL Server 2012</a:t>
            </a:r>
          </a:p>
          <a:p>
            <a:r>
              <a:rPr lang="en-US" sz="3600" b="1" dirty="0"/>
              <a:t>Set up on the server</a:t>
            </a:r>
          </a:p>
          <a:p>
            <a:pPr marL="0" indent="0">
              <a:buNone/>
            </a:pPr>
            <a:endParaRPr lang="en-US" sz="1800" b="1" dirty="0">
              <a:solidFill>
                <a:srgbClr val="8BFFBF"/>
              </a:solidFill>
            </a:endParaRPr>
          </a:p>
          <a:p>
            <a:pPr marL="0" indent="0">
              <a:buNone/>
            </a:pPr>
            <a:r>
              <a:rPr lang="en-US" sz="3600" b="1" dirty="0">
                <a:solidFill>
                  <a:srgbClr val="002060"/>
                </a:solidFill>
                <a:highlight>
                  <a:srgbClr val="FFFF99"/>
                </a:highlight>
              </a:rPr>
              <a:t>Options to view</a:t>
            </a:r>
          </a:p>
          <a:p>
            <a:pPr lvl="1"/>
            <a:r>
              <a:rPr lang="en-US" sz="3200" b="1" dirty="0"/>
              <a:t>SSIS Execution Report</a:t>
            </a:r>
            <a:endParaRPr lang="en-US" sz="2800" b="1" dirty="0"/>
          </a:p>
          <a:p>
            <a:pPr lvl="1"/>
            <a:r>
              <a:rPr lang="en-US" sz="3200" b="1" dirty="0"/>
              <a:t>SSISDB Queries</a:t>
            </a:r>
            <a:endParaRPr lang="en-US" sz="2800" b="1" dirty="0"/>
          </a:p>
        </p:txBody>
      </p:sp>
      <p:sp>
        <p:nvSpPr>
          <p:cNvPr id="22" name="Title 3">
            <a:extLst>
              <a:ext uri="{FF2B5EF4-FFF2-40B4-BE49-F238E27FC236}">
                <a16:creationId xmlns:a16="http://schemas.microsoft.com/office/drawing/2014/main" id="{AD045026-A59B-4E98-A8C2-5A8E3FB4A1F4}"/>
              </a:ext>
            </a:extLst>
          </p:cNvPr>
          <p:cNvSpPr txBox="1">
            <a:spLocks/>
          </p:cNvSpPr>
          <p:nvPr/>
        </p:nvSpPr>
        <p:spPr>
          <a:xfrm>
            <a:off x="1752600" y="114300"/>
            <a:ext cx="5410200"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a:lstStyle>
          <a:p>
            <a:r>
              <a:rPr lang="en-US" sz="4400" dirty="0"/>
              <a:t>SSIS Logging Levels</a:t>
            </a:r>
          </a:p>
        </p:txBody>
      </p:sp>
    </p:spTree>
    <p:extLst>
      <p:ext uri="{BB962C8B-B14F-4D97-AF65-F5344CB8AC3E}">
        <p14:creationId xmlns:p14="http://schemas.microsoft.com/office/powerpoint/2010/main" val="2471937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E:\cloud\drive\websites\ppttemplate\ppt\logo-ppttemplate.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6181" y="6606315"/>
            <a:ext cx="1167819" cy="251685"/>
          </a:xfrm>
          <a:prstGeom prst="rect">
            <a:avLst/>
          </a:prstGeom>
          <a:noFill/>
          <a:extLst>
            <a:ext uri="{909E8E84-426E-40DD-AFC4-6F175D3DCCD1}">
              <a14:hiddenFill xmlns:a14="http://schemas.microsoft.com/office/drawing/2010/main">
                <a:solidFill>
                  <a:srgbClr val="FFFFFF"/>
                </a:solidFill>
              </a14:hiddenFill>
            </a:ext>
          </a:extLst>
        </p:spPr>
      </p:pic>
      <p:sp>
        <p:nvSpPr>
          <p:cNvPr id="18" name="Content Placeholder 4">
            <a:extLst>
              <a:ext uri="{FF2B5EF4-FFF2-40B4-BE49-F238E27FC236}">
                <a16:creationId xmlns:a16="http://schemas.microsoft.com/office/drawing/2014/main" id="{94AEF230-2B78-4345-81BB-BDBFEB65D942}"/>
              </a:ext>
            </a:extLst>
          </p:cNvPr>
          <p:cNvSpPr>
            <a:spLocks noGrp="1"/>
          </p:cNvSpPr>
          <p:nvPr>
            <p:ph idx="1"/>
          </p:nvPr>
        </p:nvSpPr>
        <p:spPr>
          <a:xfrm>
            <a:off x="1849908" y="1752600"/>
            <a:ext cx="5215583" cy="4152900"/>
          </a:xfrm>
        </p:spPr>
        <p:txBody>
          <a:bodyPr>
            <a:normAutofit fontScale="92500" lnSpcReduction="20000"/>
          </a:bodyPr>
          <a:lstStyle/>
          <a:p>
            <a:pPr marL="0" indent="0">
              <a:buNone/>
            </a:pPr>
            <a:r>
              <a:rPr lang="en-US" sz="3200" b="1" dirty="0">
                <a:solidFill>
                  <a:srgbClr val="002060"/>
                </a:solidFill>
                <a:highlight>
                  <a:srgbClr val="FFFF99"/>
                </a:highlight>
              </a:rPr>
              <a:t>SQL Server 2012 and up</a:t>
            </a:r>
          </a:p>
          <a:p>
            <a:r>
              <a:rPr lang="en-US" sz="3200" b="1" dirty="0"/>
              <a:t>None</a:t>
            </a:r>
          </a:p>
          <a:p>
            <a:r>
              <a:rPr lang="en-US" sz="3200" b="1" dirty="0"/>
              <a:t>Basic</a:t>
            </a:r>
          </a:p>
          <a:p>
            <a:r>
              <a:rPr lang="en-US" sz="3200" b="1" dirty="0"/>
              <a:t>Performance</a:t>
            </a:r>
          </a:p>
          <a:p>
            <a:r>
              <a:rPr lang="en-US" sz="3200" b="1" dirty="0"/>
              <a:t>Verbose</a:t>
            </a:r>
          </a:p>
          <a:p>
            <a:pPr marL="0" indent="0">
              <a:buNone/>
            </a:pPr>
            <a:endParaRPr lang="en-US" sz="3200" b="1" dirty="0">
              <a:solidFill>
                <a:srgbClr val="002060"/>
              </a:solidFill>
              <a:highlight>
                <a:srgbClr val="FFFF99"/>
              </a:highlight>
            </a:endParaRPr>
          </a:p>
          <a:p>
            <a:pPr marL="0" indent="0">
              <a:buNone/>
            </a:pPr>
            <a:r>
              <a:rPr lang="en-US" sz="3200" b="1" dirty="0">
                <a:solidFill>
                  <a:srgbClr val="002060"/>
                </a:solidFill>
                <a:highlight>
                  <a:srgbClr val="FFFF99"/>
                </a:highlight>
              </a:rPr>
              <a:t>SQL Server 2016 and up</a:t>
            </a:r>
          </a:p>
          <a:p>
            <a:r>
              <a:rPr lang="en-US" sz="3200" b="1" dirty="0"/>
              <a:t>Runtime Lineage</a:t>
            </a:r>
          </a:p>
          <a:p>
            <a:r>
              <a:rPr lang="en-US" sz="3200" b="1" dirty="0"/>
              <a:t>Custom</a:t>
            </a:r>
          </a:p>
        </p:txBody>
      </p:sp>
      <p:sp>
        <p:nvSpPr>
          <p:cNvPr id="22" name="Title 3">
            <a:extLst>
              <a:ext uri="{FF2B5EF4-FFF2-40B4-BE49-F238E27FC236}">
                <a16:creationId xmlns:a16="http://schemas.microsoft.com/office/drawing/2014/main" id="{AD045026-A59B-4E98-A8C2-5A8E3FB4A1F4}"/>
              </a:ext>
            </a:extLst>
          </p:cNvPr>
          <p:cNvSpPr txBox="1">
            <a:spLocks/>
          </p:cNvSpPr>
          <p:nvPr/>
        </p:nvSpPr>
        <p:spPr>
          <a:xfrm>
            <a:off x="1752600" y="114300"/>
            <a:ext cx="5410200"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a:lstStyle>
          <a:p>
            <a:r>
              <a:rPr lang="en-US" sz="4400" dirty="0"/>
              <a:t>SSIS Logging Levels</a:t>
            </a:r>
          </a:p>
        </p:txBody>
      </p:sp>
    </p:spTree>
    <p:extLst>
      <p:ext uri="{BB962C8B-B14F-4D97-AF65-F5344CB8AC3E}">
        <p14:creationId xmlns:p14="http://schemas.microsoft.com/office/powerpoint/2010/main" val="908552882"/>
      </p:ext>
    </p:extLst>
  </p:cSld>
  <p:clrMapOvr>
    <a:masterClrMapping/>
  </p:clrMapOvr>
</p:sld>
</file>

<file path=ppt/theme/theme1.xml><?xml version="1.0" encoding="utf-8"?>
<a:theme xmlns:a="http://schemas.openxmlformats.org/drawingml/2006/main" name="20082-music-box-ppt-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5" id="{1E984FDF-1837-4557-8293-EECC85904CE6}" vid="{5F5E44D7-649E-41C5-9A92-D1762A4E7C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Star Wars Template</Template>
  <TotalTime>0</TotalTime>
  <Words>962</Words>
  <Application>Microsoft Office PowerPoint</Application>
  <PresentationFormat>On-screen Show (4:3)</PresentationFormat>
  <Paragraphs>224</Paragraphs>
  <Slides>20</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Franklin Gothic Demi</vt:lpstr>
      <vt:lpstr>Microsoft New Tai Lue</vt:lpstr>
      <vt:lpstr>20082-music-box-ppt-template</vt:lpstr>
      <vt:lpstr>Help Me SSIS Logging, You’re My  Only Hope!</vt:lpstr>
      <vt:lpstr>PowerPoint Presentation</vt:lpstr>
      <vt:lpstr>Vanessa Kesten</vt:lpstr>
      <vt:lpstr>PowerPoint Presentation</vt:lpstr>
      <vt:lpstr>PowerPoint Presentation</vt:lpstr>
      <vt:lpstr>SSIS Logging Providers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2019-01-21T15:24:37Z</dcterms:created>
  <dcterms:modified xsi:type="dcterms:W3CDTF">2019-10-15T20:16:07Z</dcterms:modified>
</cp:coreProperties>
</file>

<file path=docProps/thumbnail.jpeg>
</file>